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40" r:id="rId3"/>
    <p:sldId id="341" r:id="rId4"/>
    <p:sldId id="259" r:id="rId5"/>
    <p:sldId id="344" r:id="rId6"/>
    <p:sldId id="345" r:id="rId7"/>
    <p:sldId id="257" r:id="rId8"/>
    <p:sldId id="260" r:id="rId9"/>
    <p:sldId id="258" r:id="rId10"/>
    <p:sldId id="262" r:id="rId11"/>
    <p:sldId id="261" r:id="rId12"/>
    <p:sldId id="318" r:id="rId13"/>
    <p:sldId id="322" r:id="rId14"/>
    <p:sldId id="320" r:id="rId15"/>
    <p:sldId id="319" r:id="rId16"/>
    <p:sldId id="329" r:id="rId17"/>
    <p:sldId id="330" r:id="rId18"/>
    <p:sldId id="332" r:id="rId19"/>
    <p:sldId id="334" r:id="rId20"/>
    <p:sldId id="335" r:id="rId21"/>
    <p:sldId id="339" r:id="rId22"/>
    <p:sldId id="323" r:id="rId23"/>
    <p:sldId id="324" r:id="rId24"/>
    <p:sldId id="326" r:id="rId25"/>
    <p:sldId id="325" r:id="rId26"/>
    <p:sldId id="342" r:id="rId27"/>
    <p:sldId id="343" r:id="rId28"/>
    <p:sldId id="336" r:id="rId29"/>
    <p:sldId id="338" r:id="rId30"/>
    <p:sldId id="33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72"/>
    <p:restoredTop sz="96327"/>
  </p:normalViewPr>
  <p:slideViewPr>
    <p:cSldViewPr snapToGrid="0" snapToObjects="1">
      <p:cViewPr>
        <p:scale>
          <a:sx n="108" d="100"/>
          <a:sy n="108" d="100"/>
        </p:scale>
        <p:origin x="688"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r>
              <a:rPr lang="en-US" sz="1800" b="1" dirty="0">
                <a:solidFill>
                  <a:schemeClr val="tx1"/>
                </a:solidFill>
              </a:rPr>
              <a:t>Performance</a:t>
            </a:r>
            <a:r>
              <a:rPr lang="en-US" sz="1800" b="1" baseline="0" dirty="0">
                <a:solidFill>
                  <a:schemeClr val="tx1"/>
                </a:solidFill>
              </a:rPr>
              <a:t> Metrics Comparisons</a:t>
            </a:r>
            <a:endParaRPr lang="en-US" sz="1800" b="1" dirty="0">
              <a:solidFill>
                <a:schemeClr val="tx1"/>
              </a:solidFill>
            </a:endParaRP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R2</c:v>
                </c:pt>
              </c:strCache>
            </c:strRef>
          </c:tx>
          <c:spPr>
            <a:solidFill>
              <a:schemeClr val="accent1"/>
            </a:solidFill>
            <a:ln>
              <a:noFill/>
            </a:ln>
            <a:effectLst/>
          </c:spPr>
          <c:invertIfNegative val="0"/>
          <c:cat>
            <c:strRef>
              <c:f>Sheet1!$A$2:$A$5</c:f>
              <c:strCache>
                <c:ptCount val="4"/>
                <c:pt idx="0">
                  <c:v>OLS</c:v>
                </c:pt>
                <c:pt idx="1">
                  <c:v>IDM</c:v>
                </c:pt>
                <c:pt idx="2">
                  <c:v>AWM</c:v>
                </c:pt>
                <c:pt idx="3">
                  <c:v>HPSDRM</c:v>
                </c:pt>
              </c:strCache>
            </c:strRef>
          </c:cat>
          <c:val>
            <c:numRef>
              <c:f>Sheet1!$B$2:$B$5</c:f>
              <c:numCache>
                <c:formatCode>General</c:formatCode>
                <c:ptCount val="4"/>
                <c:pt idx="0">
                  <c:v>64</c:v>
                </c:pt>
                <c:pt idx="1">
                  <c:v>12</c:v>
                </c:pt>
                <c:pt idx="2">
                  <c:v>33</c:v>
                </c:pt>
                <c:pt idx="3">
                  <c:v>70</c:v>
                </c:pt>
              </c:numCache>
            </c:numRef>
          </c:val>
          <c:extLst>
            <c:ext xmlns:c16="http://schemas.microsoft.com/office/drawing/2014/chart" uri="{C3380CC4-5D6E-409C-BE32-E72D297353CC}">
              <c16:uniqueId val="{00000000-A058-E846-BB54-1DBD1A8C1483}"/>
            </c:ext>
          </c:extLst>
        </c:ser>
        <c:ser>
          <c:idx val="1"/>
          <c:order val="1"/>
          <c:tx>
            <c:strRef>
              <c:f>Sheet1!$C$1</c:f>
              <c:strCache>
                <c:ptCount val="1"/>
                <c:pt idx="0">
                  <c:v>RMSE</c:v>
                </c:pt>
              </c:strCache>
            </c:strRef>
          </c:tx>
          <c:spPr>
            <a:solidFill>
              <a:schemeClr val="accent2"/>
            </a:solidFill>
            <a:ln>
              <a:noFill/>
            </a:ln>
            <a:effectLst/>
          </c:spPr>
          <c:invertIfNegative val="0"/>
          <c:cat>
            <c:strRef>
              <c:f>Sheet1!$A$2:$A$5</c:f>
              <c:strCache>
                <c:ptCount val="4"/>
                <c:pt idx="0">
                  <c:v>OLS</c:v>
                </c:pt>
                <c:pt idx="1">
                  <c:v>IDM</c:v>
                </c:pt>
                <c:pt idx="2">
                  <c:v>AWM</c:v>
                </c:pt>
                <c:pt idx="3">
                  <c:v>HPSDRM</c:v>
                </c:pt>
              </c:strCache>
            </c:strRef>
          </c:cat>
          <c:val>
            <c:numRef>
              <c:f>Sheet1!$C$2:$C$5</c:f>
              <c:numCache>
                <c:formatCode>General</c:formatCode>
                <c:ptCount val="4"/>
                <c:pt idx="0">
                  <c:v>108.41</c:v>
                </c:pt>
                <c:pt idx="1">
                  <c:v>169.73</c:v>
                </c:pt>
                <c:pt idx="2">
                  <c:v>148.58000000000001</c:v>
                </c:pt>
                <c:pt idx="3">
                  <c:v>99.89</c:v>
                </c:pt>
              </c:numCache>
            </c:numRef>
          </c:val>
          <c:extLst>
            <c:ext xmlns:c16="http://schemas.microsoft.com/office/drawing/2014/chart" uri="{C3380CC4-5D6E-409C-BE32-E72D297353CC}">
              <c16:uniqueId val="{00000001-A058-E846-BB54-1DBD1A8C1483}"/>
            </c:ext>
          </c:extLst>
        </c:ser>
        <c:ser>
          <c:idx val="2"/>
          <c:order val="2"/>
          <c:tx>
            <c:strRef>
              <c:f>Sheet1!$D$1</c:f>
              <c:strCache>
                <c:ptCount val="1"/>
                <c:pt idx="0">
                  <c:v>MAE</c:v>
                </c:pt>
              </c:strCache>
            </c:strRef>
          </c:tx>
          <c:spPr>
            <a:solidFill>
              <a:schemeClr val="accent3"/>
            </a:solidFill>
            <a:ln>
              <a:noFill/>
            </a:ln>
            <a:effectLst/>
          </c:spPr>
          <c:invertIfNegative val="0"/>
          <c:cat>
            <c:strRef>
              <c:f>Sheet1!$A$2:$A$5</c:f>
              <c:strCache>
                <c:ptCount val="4"/>
                <c:pt idx="0">
                  <c:v>OLS</c:v>
                </c:pt>
                <c:pt idx="1">
                  <c:v>IDM</c:v>
                </c:pt>
                <c:pt idx="2">
                  <c:v>AWM</c:v>
                </c:pt>
                <c:pt idx="3">
                  <c:v>HPSDRM</c:v>
                </c:pt>
              </c:strCache>
            </c:strRef>
          </c:cat>
          <c:val>
            <c:numRef>
              <c:f>Sheet1!$D$2:$D$5</c:f>
              <c:numCache>
                <c:formatCode>General</c:formatCode>
                <c:ptCount val="4"/>
                <c:pt idx="0">
                  <c:v>46.48</c:v>
                </c:pt>
                <c:pt idx="1">
                  <c:v>65.34</c:v>
                </c:pt>
                <c:pt idx="2">
                  <c:v>60.13</c:v>
                </c:pt>
                <c:pt idx="3">
                  <c:v>42.44</c:v>
                </c:pt>
              </c:numCache>
            </c:numRef>
          </c:val>
          <c:extLst>
            <c:ext xmlns:c16="http://schemas.microsoft.com/office/drawing/2014/chart" uri="{C3380CC4-5D6E-409C-BE32-E72D297353CC}">
              <c16:uniqueId val="{00000002-A058-E846-BB54-1DBD1A8C1483}"/>
            </c:ext>
          </c:extLst>
        </c:ser>
        <c:dLbls>
          <c:showLegendKey val="0"/>
          <c:showVal val="0"/>
          <c:showCatName val="0"/>
          <c:showSerName val="0"/>
          <c:showPercent val="0"/>
          <c:showBubbleSize val="0"/>
        </c:dLbls>
        <c:gapWidth val="219"/>
        <c:overlap val="-27"/>
        <c:axId val="1684513391"/>
        <c:axId val="1684515039"/>
      </c:barChart>
      <c:catAx>
        <c:axId val="16845133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1684515039"/>
        <c:crosses val="autoZero"/>
        <c:auto val="1"/>
        <c:lblAlgn val="ctr"/>
        <c:lblOffset val="100"/>
        <c:noMultiLvlLbl val="0"/>
      </c:catAx>
      <c:valAx>
        <c:axId val="16845150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6845133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3AE9B3-CB1C-C746-92CC-97DE2A7B3C4E}" type="datetimeFigureOut">
              <a:rPr lang="en-US" smtClean="0"/>
              <a:t>8/30/22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92572B-AB72-1A4B-BD93-95E15DD03E39}" type="slidenum">
              <a:rPr lang="en-US" smtClean="0"/>
              <a:t>‹#›</a:t>
            </a:fld>
            <a:endParaRPr lang="en-US"/>
          </a:p>
        </p:txBody>
      </p:sp>
    </p:spTree>
    <p:extLst>
      <p:ext uri="{BB962C8B-B14F-4D97-AF65-F5344CB8AC3E}">
        <p14:creationId xmlns:p14="http://schemas.microsoft.com/office/powerpoint/2010/main" val="101135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5B4A3-3A47-71CD-A745-D32404863F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7CA13A-B606-3B14-2E1E-16135DF14B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9B871B-8F00-BF94-D217-E1DE9CD0C705}"/>
              </a:ext>
            </a:extLst>
          </p:cNvPr>
          <p:cNvSpPr>
            <a:spLocks noGrp="1"/>
          </p:cNvSpPr>
          <p:nvPr>
            <p:ph type="dt" sz="half" idx="10"/>
          </p:nvPr>
        </p:nvSpPr>
        <p:spPr/>
        <p:txBody>
          <a:bodyPr/>
          <a:lstStyle/>
          <a:p>
            <a:fld id="{29D89FD6-6446-9644-9C1C-3C4014FF36E0}" type="datetimeFigureOut">
              <a:rPr lang="en-US" smtClean="0"/>
              <a:t>8/30/22</a:t>
            </a:fld>
            <a:endParaRPr lang="en-US"/>
          </a:p>
        </p:txBody>
      </p:sp>
      <p:sp>
        <p:nvSpPr>
          <p:cNvPr id="5" name="Footer Placeholder 4">
            <a:extLst>
              <a:ext uri="{FF2B5EF4-FFF2-40B4-BE49-F238E27FC236}">
                <a16:creationId xmlns:a16="http://schemas.microsoft.com/office/drawing/2014/main" id="{0303DCE0-55AE-BA9D-6AF5-CD6C93B253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0E0331-692E-3D8D-B493-4AE639C0C9E9}"/>
              </a:ext>
            </a:extLst>
          </p:cNvPr>
          <p:cNvSpPr>
            <a:spLocks noGrp="1"/>
          </p:cNvSpPr>
          <p:nvPr>
            <p:ph type="sldNum" sz="quarter" idx="12"/>
          </p:nvPr>
        </p:nvSpPr>
        <p:spPr/>
        <p:txBody>
          <a:bodyPr/>
          <a:lstStyle/>
          <a:p>
            <a:fld id="{CD936A6C-3DE8-F741-B2E3-C4ECC1A1DF69}" type="slidenum">
              <a:rPr lang="en-US" smtClean="0"/>
              <a:t>‹#›</a:t>
            </a:fld>
            <a:endParaRPr lang="en-US"/>
          </a:p>
        </p:txBody>
      </p:sp>
    </p:spTree>
    <p:extLst>
      <p:ext uri="{BB962C8B-B14F-4D97-AF65-F5344CB8AC3E}">
        <p14:creationId xmlns:p14="http://schemas.microsoft.com/office/powerpoint/2010/main" val="50166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F1905-C523-F6C0-6DB1-9EF5B0A820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473C10-C2ED-62FA-B7AB-42EF9D63F7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4ADA4C-4C77-F2F9-FAED-F974B5DFAB92}"/>
              </a:ext>
            </a:extLst>
          </p:cNvPr>
          <p:cNvSpPr>
            <a:spLocks noGrp="1"/>
          </p:cNvSpPr>
          <p:nvPr>
            <p:ph type="dt" sz="half" idx="10"/>
          </p:nvPr>
        </p:nvSpPr>
        <p:spPr/>
        <p:txBody>
          <a:bodyPr/>
          <a:lstStyle/>
          <a:p>
            <a:fld id="{29D89FD6-6446-9644-9C1C-3C4014FF36E0}" type="datetimeFigureOut">
              <a:rPr lang="en-US" smtClean="0"/>
              <a:t>8/30/22</a:t>
            </a:fld>
            <a:endParaRPr lang="en-US"/>
          </a:p>
        </p:txBody>
      </p:sp>
      <p:sp>
        <p:nvSpPr>
          <p:cNvPr id="5" name="Footer Placeholder 4">
            <a:extLst>
              <a:ext uri="{FF2B5EF4-FFF2-40B4-BE49-F238E27FC236}">
                <a16:creationId xmlns:a16="http://schemas.microsoft.com/office/drawing/2014/main" id="{A9DD4DBB-5746-030C-4957-C5E5A329B3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BEDE39-866C-204C-7B7A-7AABB33FFEC0}"/>
              </a:ext>
            </a:extLst>
          </p:cNvPr>
          <p:cNvSpPr>
            <a:spLocks noGrp="1"/>
          </p:cNvSpPr>
          <p:nvPr>
            <p:ph type="sldNum" sz="quarter" idx="12"/>
          </p:nvPr>
        </p:nvSpPr>
        <p:spPr/>
        <p:txBody>
          <a:bodyPr/>
          <a:lstStyle/>
          <a:p>
            <a:fld id="{CD936A6C-3DE8-F741-B2E3-C4ECC1A1DF69}" type="slidenum">
              <a:rPr lang="en-US" smtClean="0"/>
              <a:t>‹#›</a:t>
            </a:fld>
            <a:endParaRPr lang="en-US"/>
          </a:p>
        </p:txBody>
      </p:sp>
    </p:spTree>
    <p:extLst>
      <p:ext uri="{BB962C8B-B14F-4D97-AF65-F5344CB8AC3E}">
        <p14:creationId xmlns:p14="http://schemas.microsoft.com/office/powerpoint/2010/main" val="1069208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602B1F-639A-3828-F048-6F680A56F8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8E7FAC-6EE9-F6B1-030E-67C3606B66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3F6C5-0A3A-B17B-434A-37BF34869AB7}"/>
              </a:ext>
            </a:extLst>
          </p:cNvPr>
          <p:cNvSpPr>
            <a:spLocks noGrp="1"/>
          </p:cNvSpPr>
          <p:nvPr>
            <p:ph type="dt" sz="half" idx="10"/>
          </p:nvPr>
        </p:nvSpPr>
        <p:spPr/>
        <p:txBody>
          <a:bodyPr/>
          <a:lstStyle/>
          <a:p>
            <a:fld id="{29D89FD6-6446-9644-9C1C-3C4014FF36E0}" type="datetimeFigureOut">
              <a:rPr lang="en-US" smtClean="0"/>
              <a:t>8/30/22</a:t>
            </a:fld>
            <a:endParaRPr lang="en-US"/>
          </a:p>
        </p:txBody>
      </p:sp>
      <p:sp>
        <p:nvSpPr>
          <p:cNvPr id="5" name="Footer Placeholder 4">
            <a:extLst>
              <a:ext uri="{FF2B5EF4-FFF2-40B4-BE49-F238E27FC236}">
                <a16:creationId xmlns:a16="http://schemas.microsoft.com/office/drawing/2014/main" id="{7DEBC590-612F-CA6F-FB4D-E4A297F613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4F436-414B-61BC-328E-E33283B4FEB6}"/>
              </a:ext>
            </a:extLst>
          </p:cNvPr>
          <p:cNvSpPr>
            <a:spLocks noGrp="1"/>
          </p:cNvSpPr>
          <p:nvPr>
            <p:ph type="sldNum" sz="quarter" idx="12"/>
          </p:nvPr>
        </p:nvSpPr>
        <p:spPr/>
        <p:txBody>
          <a:bodyPr/>
          <a:lstStyle/>
          <a:p>
            <a:fld id="{CD936A6C-3DE8-F741-B2E3-C4ECC1A1DF69}" type="slidenum">
              <a:rPr lang="en-US" smtClean="0"/>
              <a:t>‹#›</a:t>
            </a:fld>
            <a:endParaRPr lang="en-US"/>
          </a:p>
        </p:txBody>
      </p:sp>
    </p:spTree>
    <p:extLst>
      <p:ext uri="{BB962C8B-B14F-4D97-AF65-F5344CB8AC3E}">
        <p14:creationId xmlns:p14="http://schemas.microsoft.com/office/powerpoint/2010/main" val="3495698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9263-1937-BA32-35BA-D67DE488DC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71D053-120D-6294-428D-531AD6019C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C1152-8330-84AC-A037-C2AA2108541D}"/>
              </a:ext>
            </a:extLst>
          </p:cNvPr>
          <p:cNvSpPr>
            <a:spLocks noGrp="1"/>
          </p:cNvSpPr>
          <p:nvPr>
            <p:ph type="dt" sz="half" idx="10"/>
          </p:nvPr>
        </p:nvSpPr>
        <p:spPr/>
        <p:txBody>
          <a:bodyPr/>
          <a:lstStyle/>
          <a:p>
            <a:fld id="{29D89FD6-6446-9644-9C1C-3C4014FF36E0}" type="datetimeFigureOut">
              <a:rPr lang="en-US" smtClean="0"/>
              <a:t>8/30/22</a:t>
            </a:fld>
            <a:endParaRPr lang="en-US"/>
          </a:p>
        </p:txBody>
      </p:sp>
      <p:sp>
        <p:nvSpPr>
          <p:cNvPr id="5" name="Footer Placeholder 4">
            <a:extLst>
              <a:ext uri="{FF2B5EF4-FFF2-40B4-BE49-F238E27FC236}">
                <a16:creationId xmlns:a16="http://schemas.microsoft.com/office/drawing/2014/main" id="{7C5FD680-D54F-CE78-6E30-A8059C1021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9BBA2F-2474-091A-D4CE-8CF8EE5F4647}"/>
              </a:ext>
            </a:extLst>
          </p:cNvPr>
          <p:cNvSpPr>
            <a:spLocks noGrp="1"/>
          </p:cNvSpPr>
          <p:nvPr>
            <p:ph type="sldNum" sz="quarter" idx="12"/>
          </p:nvPr>
        </p:nvSpPr>
        <p:spPr/>
        <p:txBody>
          <a:bodyPr/>
          <a:lstStyle/>
          <a:p>
            <a:fld id="{CD936A6C-3DE8-F741-B2E3-C4ECC1A1DF69}" type="slidenum">
              <a:rPr lang="en-US" smtClean="0"/>
              <a:t>‹#›</a:t>
            </a:fld>
            <a:endParaRPr lang="en-US"/>
          </a:p>
        </p:txBody>
      </p:sp>
    </p:spTree>
    <p:extLst>
      <p:ext uri="{BB962C8B-B14F-4D97-AF65-F5344CB8AC3E}">
        <p14:creationId xmlns:p14="http://schemas.microsoft.com/office/powerpoint/2010/main" val="1894044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AE671-1279-A769-2431-6EBFD93025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4BA72D-F74D-3265-8475-8923B34860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496ADE-51B3-5AD2-F277-B84D6D129D45}"/>
              </a:ext>
            </a:extLst>
          </p:cNvPr>
          <p:cNvSpPr>
            <a:spLocks noGrp="1"/>
          </p:cNvSpPr>
          <p:nvPr>
            <p:ph type="dt" sz="half" idx="10"/>
          </p:nvPr>
        </p:nvSpPr>
        <p:spPr/>
        <p:txBody>
          <a:bodyPr/>
          <a:lstStyle/>
          <a:p>
            <a:fld id="{29D89FD6-6446-9644-9C1C-3C4014FF36E0}" type="datetimeFigureOut">
              <a:rPr lang="en-US" smtClean="0"/>
              <a:t>8/30/22</a:t>
            </a:fld>
            <a:endParaRPr lang="en-US"/>
          </a:p>
        </p:txBody>
      </p:sp>
      <p:sp>
        <p:nvSpPr>
          <p:cNvPr id="5" name="Footer Placeholder 4">
            <a:extLst>
              <a:ext uri="{FF2B5EF4-FFF2-40B4-BE49-F238E27FC236}">
                <a16:creationId xmlns:a16="http://schemas.microsoft.com/office/drawing/2014/main" id="{60E60A24-C5B9-BF5A-688D-BDA3FDEB9A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8CA0FF-DE43-C071-0F11-A22399E88CD8}"/>
              </a:ext>
            </a:extLst>
          </p:cNvPr>
          <p:cNvSpPr>
            <a:spLocks noGrp="1"/>
          </p:cNvSpPr>
          <p:nvPr>
            <p:ph type="sldNum" sz="quarter" idx="12"/>
          </p:nvPr>
        </p:nvSpPr>
        <p:spPr/>
        <p:txBody>
          <a:bodyPr/>
          <a:lstStyle/>
          <a:p>
            <a:fld id="{CD936A6C-3DE8-F741-B2E3-C4ECC1A1DF69}" type="slidenum">
              <a:rPr lang="en-US" smtClean="0"/>
              <a:t>‹#›</a:t>
            </a:fld>
            <a:endParaRPr lang="en-US"/>
          </a:p>
        </p:txBody>
      </p:sp>
    </p:spTree>
    <p:extLst>
      <p:ext uri="{BB962C8B-B14F-4D97-AF65-F5344CB8AC3E}">
        <p14:creationId xmlns:p14="http://schemas.microsoft.com/office/powerpoint/2010/main" val="1889714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60703-0A51-BD6F-9922-8948B82323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CA7FAC-8EF6-67E9-C2A5-3FAD5893BD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9E57D3-9367-A646-1CDB-4D679CC279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892C8B-17FD-FFE0-EBD5-ED274C69F589}"/>
              </a:ext>
            </a:extLst>
          </p:cNvPr>
          <p:cNvSpPr>
            <a:spLocks noGrp="1"/>
          </p:cNvSpPr>
          <p:nvPr>
            <p:ph type="dt" sz="half" idx="10"/>
          </p:nvPr>
        </p:nvSpPr>
        <p:spPr/>
        <p:txBody>
          <a:bodyPr/>
          <a:lstStyle/>
          <a:p>
            <a:fld id="{29D89FD6-6446-9644-9C1C-3C4014FF36E0}" type="datetimeFigureOut">
              <a:rPr lang="en-US" smtClean="0"/>
              <a:t>8/30/22</a:t>
            </a:fld>
            <a:endParaRPr lang="en-US"/>
          </a:p>
        </p:txBody>
      </p:sp>
      <p:sp>
        <p:nvSpPr>
          <p:cNvPr id="6" name="Footer Placeholder 5">
            <a:extLst>
              <a:ext uri="{FF2B5EF4-FFF2-40B4-BE49-F238E27FC236}">
                <a16:creationId xmlns:a16="http://schemas.microsoft.com/office/drawing/2014/main" id="{027D1E2E-A1C8-F12B-54D9-E38F7182AE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07420D-E09E-8AB6-AF0B-8D925EB47905}"/>
              </a:ext>
            </a:extLst>
          </p:cNvPr>
          <p:cNvSpPr>
            <a:spLocks noGrp="1"/>
          </p:cNvSpPr>
          <p:nvPr>
            <p:ph type="sldNum" sz="quarter" idx="12"/>
          </p:nvPr>
        </p:nvSpPr>
        <p:spPr/>
        <p:txBody>
          <a:bodyPr/>
          <a:lstStyle/>
          <a:p>
            <a:fld id="{CD936A6C-3DE8-F741-B2E3-C4ECC1A1DF69}" type="slidenum">
              <a:rPr lang="en-US" smtClean="0"/>
              <a:t>‹#›</a:t>
            </a:fld>
            <a:endParaRPr lang="en-US"/>
          </a:p>
        </p:txBody>
      </p:sp>
    </p:spTree>
    <p:extLst>
      <p:ext uri="{BB962C8B-B14F-4D97-AF65-F5344CB8AC3E}">
        <p14:creationId xmlns:p14="http://schemas.microsoft.com/office/powerpoint/2010/main" val="2163711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35377-32BF-E4CD-03D7-B9F0CBE5CC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2358AF-850A-F8BF-03AF-186F362C36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47757E-8D4E-D23A-B0D6-D9EADAEBA9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121E4F-485A-BDEE-7910-355D8FAB11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BA8DC1-B58C-8080-6E95-42F823C153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E70DD3-2685-2071-5F0A-AC9191A9C57B}"/>
              </a:ext>
            </a:extLst>
          </p:cNvPr>
          <p:cNvSpPr>
            <a:spLocks noGrp="1"/>
          </p:cNvSpPr>
          <p:nvPr>
            <p:ph type="dt" sz="half" idx="10"/>
          </p:nvPr>
        </p:nvSpPr>
        <p:spPr/>
        <p:txBody>
          <a:bodyPr/>
          <a:lstStyle/>
          <a:p>
            <a:fld id="{29D89FD6-6446-9644-9C1C-3C4014FF36E0}" type="datetimeFigureOut">
              <a:rPr lang="en-US" smtClean="0"/>
              <a:t>8/30/22</a:t>
            </a:fld>
            <a:endParaRPr lang="en-US"/>
          </a:p>
        </p:txBody>
      </p:sp>
      <p:sp>
        <p:nvSpPr>
          <p:cNvPr id="8" name="Footer Placeholder 7">
            <a:extLst>
              <a:ext uri="{FF2B5EF4-FFF2-40B4-BE49-F238E27FC236}">
                <a16:creationId xmlns:a16="http://schemas.microsoft.com/office/drawing/2014/main" id="{B1B3591E-9D68-F18B-E1DB-93A757617A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38D15E-213B-7D26-3E0D-66B3080673D7}"/>
              </a:ext>
            </a:extLst>
          </p:cNvPr>
          <p:cNvSpPr>
            <a:spLocks noGrp="1"/>
          </p:cNvSpPr>
          <p:nvPr>
            <p:ph type="sldNum" sz="quarter" idx="12"/>
          </p:nvPr>
        </p:nvSpPr>
        <p:spPr/>
        <p:txBody>
          <a:bodyPr/>
          <a:lstStyle/>
          <a:p>
            <a:fld id="{CD936A6C-3DE8-F741-B2E3-C4ECC1A1DF69}" type="slidenum">
              <a:rPr lang="en-US" smtClean="0"/>
              <a:t>‹#›</a:t>
            </a:fld>
            <a:endParaRPr lang="en-US"/>
          </a:p>
        </p:txBody>
      </p:sp>
    </p:spTree>
    <p:extLst>
      <p:ext uri="{BB962C8B-B14F-4D97-AF65-F5344CB8AC3E}">
        <p14:creationId xmlns:p14="http://schemas.microsoft.com/office/powerpoint/2010/main" val="3530778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92317-54FF-2F07-CB05-D7FA3753B7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AF8619-6175-1897-26D0-B21537E2805D}"/>
              </a:ext>
            </a:extLst>
          </p:cNvPr>
          <p:cNvSpPr>
            <a:spLocks noGrp="1"/>
          </p:cNvSpPr>
          <p:nvPr>
            <p:ph type="dt" sz="half" idx="10"/>
          </p:nvPr>
        </p:nvSpPr>
        <p:spPr/>
        <p:txBody>
          <a:bodyPr/>
          <a:lstStyle/>
          <a:p>
            <a:fld id="{29D89FD6-6446-9644-9C1C-3C4014FF36E0}" type="datetimeFigureOut">
              <a:rPr lang="en-US" smtClean="0"/>
              <a:t>8/30/22</a:t>
            </a:fld>
            <a:endParaRPr lang="en-US"/>
          </a:p>
        </p:txBody>
      </p:sp>
      <p:sp>
        <p:nvSpPr>
          <p:cNvPr id="4" name="Footer Placeholder 3">
            <a:extLst>
              <a:ext uri="{FF2B5EF4-FFF2-40B4-BE49-F238E27FC236}">
                <a16:creationId xmlns:a16="http://schemas.microsoft.com/office/drawing/2014/main" id="{F8A6B1FE-B255-EF08-2D34-11B846DD75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186412-11CC-E1A3-A8B9-F364DE05CFA9}"/>
              </a:ext>
            </a:extLst>
          </p:cNvPr>
          <p:cNvSpPr>
            <a:spLocks noGrp="1"/>
          </p:cNvSpPr>
          <p:nvPr>
            <p:ph type="sldNum" sz="quarter" idx="12"/>
          </p:nvPr>
        </p:nvSpPr>
        <p:spPr/>
        <p:txBody>
          <a:bodyPr/>
          <a:lstStyle/>
          <a:p>
            <a:fld id="{CD936A6C-3DE8-F741-B2E3-C4ECC1A1DF69}" type="slidenum">
              <a:rPr lang="en-US" smtClean="0"/>
              <a:t>‹#›</a:t>
            </a:fld>
            <a:endParaRPr lang="en-US"/>
          </a:p>
        </p:txBody>
      </p:sp>
    </p:spTree>
    <p:extLst>
      <p:ext uri="{BB962C8B-B14F-4D97-AF65-F5344CB8AC3E}">
        <p14:creationId xmlns:p14="http://schemas.microsoft.com/office/powerpoint/2010/main" val="3823678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6225F2-2684-CBBC-F72D-D01BCCC31041}"/>
              </a:ext>
            </a:extLst>
          </p:cNvPr>
          <p:cNvSpPr>
            <a:spLocks noGrp="1"/>
          </p:cNvSpPr>
          <p:nvPr>
            <p:ph type="dt" sz="half" idx="10"/>
          </p:nvPr>
        </p:nvSpPr>
        <p:spPr/>
        <p:txBody>
          <a:bodyPr/>
          <a:lstStyle/>
          <a:p>
            <a:fld id="{29D89FD6-6446-9644-9C1C-3C4014FF36E0}" type="datetimeFigureOut">
              <a:rPr lang="en-US" smtClean="0"/>
              <a:t>8/30/22</a:t>
            </a:fld>
            <a:endParaRPr lang="en-US"/>
          </a:p>
        </p:txBody>
      </p:sp>
      <p:sp>
        <p:nvSpPr>
          <p:cNvPr id="3" name="Footer Placeholder 2">
            <a:extLst>
              <a:ext uri="{FF2B5EF4-FFF2-40B4-BE49-F238E27FC236}">
                <a16:creationId xmlns:a16="http://schemas.microsoft.com/office/drawing/2014/main" id="{BB5BAC9B-26F6-63B0-B8C8-2332F87FEA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AC18C2-9E48-7AF5-53C7-52EC3BB725D7}"/>
              </a:ext>
            </a:extLst>
          </p:cNvPr>
          <p:cNvSpPr>
            <a:spLocks noGrp="1"/>
          </p:cNvSpPr>
          <p:nvPr>
            <p:ph type="sldNum" sz="quarter" idx="12"/>
          </p:nvPr>
        </p:nvSpPr>
        <p:spPr/>
        <p:txBody>
          <a:bodyPr/>
          <a:lstStyle/>
          <a:p>
            <a:fld id="{CD936A6C-3DE8-F741-B2E3-C4ECC1A1DF69}" type="slidenum">
              <a:rPr lang="en-US" smtClean="0"/>
              <a:t>‹#›</a:t>
            </a:fld>
            <a:endParaRPr lang="en-US"/>
          </a:p>
        </p:txBody>
      </p:sp>
    </p:spTree>
    <p:extLst>
      <p:ext uri="{BB962C8B-B14F-4D97-AF65-F5344CB8AC3E}">
        <p14:creationId xmlns:p14="http://schemas.microsoft.com/office/powerpoint/2010/main" val="91801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9C686-2D40-BB47-006D-E1331A74D5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094640-F237-CEB0-A6C1-0AAE37BFD7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42F116-56EE-0281-0B0E-D636EDACE7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6299E8-7ADA-DB5D-25CE-51F5C4483015}"/>
              </a:ext>
            </a:extLst>
          </p:cNvPr>
          <p:cNvSpPr>
            <a:spLocks noGrp="1"/>
          </p:cNvSpPr>
          <p:nvPr>
            <p:ph type="dt" sz="half" idx="10"/>
          </p:nvPr>
        </p:nvSpPr>
        <p:spPr/>
        <p:txBody>
          <a:bodyPr/>
          <a:lstStyle/>
          <a:p>
            <a:fld id="{29D89FD6-6446-9644-9C1C-3C4014FF36E0}" type="datetimeFigureOut">
              <a:rPr lang="en-US" smtClean="0"/>
              <a:t>8/30/22</a:t>
            </a:fld>
            <a:endParaRPr lang="en-US"/>
          </a:p>
        </p:txBody>
      </p:sp>
      <p:sp>
        <p:nvSpPr>
          <p:cNvPr id="6" name="Footer Placeholder 5">
            <a:extLst>
              <a:ext uri="{FF2B5EF4-FFF2-40B4-BE49-F238E27FC236}">
                <a16:creationId xmlns:a16="http://schemas.microsoft.com/office/drawing/2014/main" id="{A8661E00-F384-35A6-C504-E854E12911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F9FD9E-CF37-0FBE-7039-004FEFE68240}"/>
              </a:ext>
            </a:extLst>
          </p:cNvPr>
          <p:cNvSpPr>
            <a:spLocks noGrp="1"/>
          </p:cNvSpPr>
          <p:nvPr>
            <p:ph type="sldNum" sz="quarter" idx="12"/>
          </p:nvPr>
        </p:nvSpPr>
        <p:spPr/>
        <p:txBody>
          <a:bodyPr/>
          <a:lstStyle/>
          <a:p>
            <a:fld id="{CD936A6C-3DE8-F741-B2E3-C4ECC1A1DF69}" type="slidenum">
              <a:rPr lang="en-US" smtClean="0"/>
              <a:t>‹#›</a:t>
            </a:fld>
            <a:endParaRPr lang="en-US"/>
          </a:p>
        </p:txBody>
      </p:sp>
    </p:spTree>
    <p:extLst>
      <p:ext uri="{BB962C8B-B14F-4D97-AF65-F5344CB8AC3E}">
        <p14:creationId xmlns:p14="http://schemas.microsoft.com/office/powerpoint/2010/main" val="2645492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714ED-E943-3541-C24F-331F87D316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2A7268-D187-3EE8-CB2E-EDDEF277AF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0E81B7-5ED3-893A-8ADD-CBE02BC1E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83E452-6945-FB68-2EAD-97ABC78DB1B6}"/>
              </a:ext>
            </a:extLst>
          </p:cNvPr>
          <p:cNvSpPr>
            <a:spLocks noGrp="1"/>
          </p:cNvSpPr>
          <p:nvPr>
            <p:ph type="dt" sz="half" idx="10"/>
          </p:nvPr>
        </p:nvSpPr>
        <p:spPr/>
        <p:txBody>
          <a:bodyPr/>
          <a:lstStyle/>
          <a:p>
            <a:fld id="{29D89FD6-6446-9644-9C1C-3C4014FF36E0}" type="datetimeFigureOut">
              <a:rPr lang="en-US" smtClean="0"/>
              <a:t>8/30/22</a:t>
            </a:fld>
            <a:endParaRPr lang="en-US"/>
          </a:p>
        </p:txBody>
      </p:sp>
      <p:sp>
        <p:nvSpPr>
          <p:cNvPr id="6" name="Footer Placeholder 5">
            <a:extLst>
              <a:ext uri="{FF2B5EF4-FFF2-40B4-BE49-F238E27FC236}">
                <a16:creationId xmlns:a16="http://schemas.microsoft.com/office/drawing/2014/main" id="{CAA75D96-623A-0669-F38E-BB48FDB75C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745ABC-B982-36AD-0C75-E41066D87FBE}"/>
              </a:ext>
            </a:extLst>
          </p:cNvPr>
          <p:cNvSpPr>
            <a:spLocks noGrp="1"/>
          </p:cNvSpPr>
          <p:nvPr>
            <p:ph type="sldNum" sz="quarter" idx="12"/>
          </p:nvPr>
        </p:nvSpPr>
        <p:spPr/>
        <p:txBody>
          <a:bodyPr/>
          <a:lstStyle/>
          <a:p>
            <a:fld id="{CD936A6C-3DE8-F741-B2E3-C4ECC1A1DF69}" type="slidenum">
              <a:rPr lang="en-US" smtClean="0"/>
              <a:t>‹#›</a:t>
            </a:fld>
            <a:endParaRPr lang="en-US"/>
          </a:p>
        </p:txBody>
      </p:sp>
    </p:spTree>
    <p:extLst>
      <p:ext uri="{BB962C8B-B14F-4D97-AF65-F5344CB8AC3E}">
        <p14:creationId xmlns:p14="http://schemas.microsoft.com/office/powerpoint/2010/main" val="1050896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B71AC1-7F1D-9BA9-F81D-68CD955613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E8E272-39DB-4431-77A4-E3CD311A5E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CD6AB-DC44-BF50-F132-C9115248FB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D89FD6-6446-9644-9C1C-3C4014FF36E0}" type="datetimeFigureOut">
              <a:rPr lang="en-US" smtClean="0"/>
              <a:t>8/30/22</a:t>
            </a:fld>
            <a:endParaRPr lang="en-US"/>
          </a:p>
        </p:txBody>
      </p:sp>
      <p:sp>
        <p:nvSpPr>
          <p:cNvPr id="5" name="Footer Placeholder 4">
            <a:extLst>
              <a:ext uri="{FF2B5EF4-FFF2-40B4-BE49-F238E27FC236}">
                <a16:creationId xmlns:a16="http://schemas.microsoft.com/office/drawing/2014/main" id="{8D87254F-BAEA-7EE9-4838-E3D9ABA2DF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C3F26E-714F-89C2-B720-7F6E222749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936A6C-3DE8-F741-B2E3-C4ECC1A1DF69}" type="slidenum">
              <a:rPr lang="en-US" smtClean="0"/>
              <a:t>‹#›</a:t>
            </a:fld>
            <a:endParaRPr lang="en-US"/>
          </a:p>
        </p:txBody>
      </p:sp>
    </p:spTree>
    <p:extLst>
      <p:ext uri="{BB962C8B-B14F-4D97-AF65-F5344CB8AC3E}">
        <p14:creationId xmlns:p14="http://schemas.microsoft.com/office/powerpoint/2010/main" val="1146222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emf"/><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44.png"/><Relationship Id="rId10" Type="http://schemas.openxmlformats.org/officeDocument/2006/relationships/image" Target="../media/image27.png"/><Relationship Id="rId4" Type="http://schemas.openxmlformats.org/officeDocument/2006/relationships/image" Target="../media/image43.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70.png"/><Relationship Id="rId12"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8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hape, arrow&#10;&#10;Description automatically generated">
            <a:extLst>
              <a:ext uri="{FF2B5EF4-FFF2-40B4-BE49-F238E27FC236}">
                <a16:creationId xmlns:a16="http://schemas.microsoft.com/office/drawing/2014/main" id="{0709AD17-5A7B-5E50-6AC6-F93D7157384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DCA661-D99F-4FA4-32C4-7589BF83D924}"/>
              </a:ext>
            </a:extLst>
          </p:cNvPr>
          <p:cNvSpPr>
            <a:spLocks noGrp="1"/>
          </p:cNvSpPr>
          <p:nvPr>
            <p:ph type="ctrTitle"/>
          </p:nvPr>
        </p:nvSpPr>
        <p:spPr>
          <a:xfrm>
            <a:off x="1063752" y="641141"/>
            <a:ext cx="9839474" cy="1566462"/>
          </a:xfrm>
          <a:effectLst>
            <a:outerShdw blurRad="50800" dist="38100" dir="2700000" algn="tl" rotWithShape="0">
              <a:prstClr val="black">
                <a:alpha val="40000"/>
              </a:prstClr>
            </a:outerShdw>
          </a:effectLst>
        </p:spPr>
        <p:txBody>
          <a:bodyPr>
            <a:normAutofit fontScale="90000"/>
          </a:bodyPr>
          <a:lstStyle/>
          <a:p>
            <a:r>
              <a:rPr lang="en-US" sz="3600" b="1" dirty="0">
                <a:solidFill>
                  <a:srgbClr val="FFFFFF"/>
                </a:solidFill>
                <a:latin typeface="Times New Roman" panose="02020603050405020304" pitchFamily="18" charset="0"/>
                <a:cs typeface="Times New Roman" panose="02020603050405020304" pitchFamily="18" charset="0"/>
              </a:rPr>
              <a:t>Incorporating Spatial Autocorrelation in </a:t>
            </a:r>
            <a:r>
              <a:rPr lang="en-US" sz="3600" b="1" dirty="0" err="1">
                <a:solidFill>
                  <a:srgbClr val="FFFFFF"/>
                </a:solidFill>
                <a:latin typeface="Times New Roman" panose="02020603050405020304" pitchFamily="18" charset="0"/>
                <a:cs typeface="Times New Roman" panose="02020603050405020304" pitchFamily="18" charset="0"/>
              </a:rPr>
              <a:t>DasymetricMapping</a:t>
            </a:r>
            <a:r>
              <a:rPr lang="en-US" sz="3600" b="1" dirty="0">
                <a:solidFill>
                  <a:srgbClr val="FFFFFF"/>
                </a:solidFill>
                <a:latin typeface="Times New Roman" panose="02020603050405020304" pitchFamily="18" charset="0"/>
                <a:cs typeface="Times New Roman" panose="02020603050405020304" pitchFamily="18" charset="0"/>
              </a:rPr>
              <a:t> Analysis: A Hierarchical Poisson Spatial Disaggregation Regression Model (HPSDRM)</a:t>
            </a:r>
          </a:p>
        </p:txBody>
      </p:sp>
      <p:sp>
        <p:nvSpPr>
          <p:cNvPr id="3" name="Subtitle 2">
            <a:extLst>
              <a:ext uri="{FF2B5EF4-FFF2-40B4-BE49-F238E27FC236}">
                <a16:creationId xmlns:a16="http://schemas.microsoft.com/office/drawing/2014/main" id="{94088698-FBF9-48B4-2B7F-58333126CE15}"/>
              </a:ext>
            </a:extLst>
          </p:cNvPr>
          <p:cNvSpPr>
            <a:spLocks noGrp="1"/>
          </p:cNvSpPr>
          <p:nvPr>
            <p:ph type="subTitle" idx="1"/>
          </p:nvPr>
        </p:nvSpPr>
        <p:spPr>
          <a:xfrm>
            <a:off x="2777645" y="4381366"/>
            <a:ext cx="6630614" cy="988382"/>
          </a:xfrm>
          <a:effectLst>
            <a:outerShdw blurRad="50800" dist="38100" dir="2700000" algn="tl" rotWithShape="0">
              <a:prstClr val="black">
                <a:alpha val="40000"/>
              </a:prstClr>
            </a:outerShdw>
          </a:effectLst>
        </p:spPr>
        <p:txBody>
          <a:bodyPr>
            <a:normAutofit/>
          </a:bodyPr>
          <a:lstStyle/>
          <a:p>
            <a:r>
              <a:rPr lang="en-US" sz="2000" dirty="0">
                <a:solidFill>
                  <a:srgbClr val="FFFFFF"/>
                </a:solidFill>
              </a:rPr>
              <a:t>Bowen He</a:t>
            </a:r>
          </a:p>
          <a:p>
            <a:r>
              <a:rPr lang="en-US" sz="2000" dirty="0">
                <a:solidFill>
                  <a:srgbClr val="FFFFFF"/>
                </a:solidFill>
              </a:rPr>
              <a:t>Civil and Environmental Engineering, Vanderbilt University</a:t>
            </a:r>
          </a:p>
        </p:txBody>
      </p:sp>
    </p:spTree>
    <p:extLst>
      <p:ext uri="{BB962C8B-B14F-4D97-AF65-F5344CB8AC3E}">
        <p14:creationId xmlns:p14="http://schemas.microsoft.com/office/powerpoint/2010/main" val="236777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83EBE-FEA7-0C82-253B-DEB32DF38C6E}"/>
              </a:ext>
            </a:extLst>
          </p:cNvPr>
          <p:cNvSpPr>
            <a:spLocks noGrp="1"/>
          </p:cNvSpPr>
          <p:nvPr>
            <p:ph type="title"/>
          </p:nvPr>
        </p:nvSpPr>
        <p:spPr>
          <a:xfrm>
            <a:off x="838200" y="454472"/>
            <a:ext cx="9564232" cy="764392"/>
          </a:xfrm>
        </p:spPr>
        <p:txBody>
          <a:bodyPr>
            <a:normAutofit/>
          </a:bodyPr>
          <a:lstStyle/>
          <a:p>
            <a:r>
              <a:rPr lang="en-US" sz="2400" b="1" dirty="0">
                <a:latin typeface="Times New Roman" panose="02020603050405020304" pitchFamily="18" charset="0"/>
                <a:cs typeface="Times New Roman" panose="02020603050405020304" pitchFamily="18" charset="0"/>
              </a:rPr>
              <a:t>Hierarchical Poisson Spatial Disaggregation Regression Model (HPSDRM)</a:t>
            </a:r>
            <a:endParaRPr lang="en-US" sz="24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BE3F7A-6A00-C357-5A96-310B0A49D400}"/>
                  </a:ext>
                </a:extLst>
              </p:cNvPr>
              <p:cNvSpPr>
                <a:spLocks noGrp="1"/>
              </p:cNvSpPr>
              <p:nvPr>
                <p:ph idx="1"/>
              </p:nvPr>
            </p:nvSpPr>
            <p:spPr>
              <a:xfrm>
                <a:off x="838200" y="1564527"/>
                <a:ext cx="10515600" cy="4839001"/>
              </a:xfrm>
            </p:spPr>
            <p:txBody>
              <a:bodyPr/>
              <a:lstStyle/>
              <a:p>
                <a:pPr marL="0" indent="0" algn="just">
                  <a:buNone/>
                </a:pPr>
                <a14:m>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𝑌</m:t>
                        </m:r>
                      </m:e>
                      <m:sub>
                        <m:r>
                          <a:rPr lang="en-US" sz="1600" i="1">
                            <a:latin typeface="Cambria Math" panose="02040503050406030204" pitchFamily="18" charset="0"/>
                          </a:rPr>
                          <m:t>𝑖</m:t>
                        </m:r>
                      </m:sub>
                    </m:sSub>
                    <m:r>
                      <a:rPr lang="en-US" sz="1600" i="1">
                        <a:latin typeface="Cambria Math" panose="02040503050406030204" pitchFamily="18" charset="0"/>
                      </a:rPr>
                      <m:t> ~ </m:t>
                    </m:r>
                    <m:r>
                      <a:rPr lang="en-US" sz="1600" i="1">
                        <a:latin typeface="Cambria Math" panose="02040503050406030204" pitchFamily="18" charset="0"/>
                      </a:rPr>
                      <m:t>𝑃𝑜𝑖𝑠𝑠𝑜𝑛</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𝜆</m:t>
                        </m:r>
                      </m:e>
                      <m:sub>
                        <m:r>
                          <a:rPr lang="en-US" sz="1600" i="1">
                            <a:latin typeface="Cambria Math" panose="02040503050406030204" pitchFamily="18" charset="0"/>
                          </a:rPr>
                          <m:t>𝑖</m:t>
                        </m:r>
                      </m:sub>
                    </m:sSub>
                    <m:r>
                      <a:rPr lang="en-US" sz="1600" i="1">
                        <a:latin typeface="Cambria Math" panose="02040503050406030204" pitchFamily="18" charset="0"/>
                      </a:rPr>
                      <m:t>)</m:t>
                    </m:r>
                  </m:oMath>
                </a14:m>
                <a:r>
                  <a:rPr lang="en-US" sz="1600" i="1" dirty="0">
                    <a:latin typeface="Times New Roman" panose="02020603050405020304" pitchFamily="18" charset="0"/>
                    <a:cs typeface="Times New Roman" panose="02020603050405020304" pitchFamily="18" charset="0"/>
                  </a:rPr>
                  <a:t>, </a:t>
                </a:r>
                <a14:m>
                  <m:oMath xmlns:m="http://schemas.openxmlformats.org/officeDocument/2006/math">
                    <m:r>
                      <a:rPr lang="en-US" sz="1600" i="1" dirty="0">
                        <a:latin typeface="Cambria Math" panose="02040503050406030204" pitchFamily="18" charset="0"/>
                      </a:rPr>
                      <m:t>𝑖</m:t>
                    </m:r>
                    <m:r>
                      <a:rPr lang="en-US" sz="1600" i="1" dirty="0">
                        <a:latin typeface="Cambria Math" panose="02040503050406030204" pitchFamily="18" charset="0"/>
                      </a:rPr>
                      <m:t>=1,…,</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𝑛</m:t>
                        </m:r>
                      </m:e>
                      <m:sub>
                        <m:r>
                          <a:rPr lang="en-US" sz="1600" i="1" dirty="0">
                            <a:latin typeface="Cambria Math" panose="02040503050406030204" pitchFamily="18" charset="0"/>
                          </a:rPr>
                          <m:t>𝐴</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𝑛</m:t>
                        </m:r>
                      </m:e>
                      <m:sub>
                        <m:r>
                          <a:rPr lang="en-US" sz="1600" i="1" dirty="0">
                            <a:latin typeface="Cambria Math" panose="02040503050406030204" pitchFamily="18" charset="0"/>
                          </a:rPr>
                          <m:t>𝐴</m:t>
                        </m:r>
                      </m:sub>
                    </m:sSub>
                    <m:r>
                      <a:rPr lang="en-US" sz="1600" i="1" dirty="0">
                        <a:latin typeface="Cambria Math" panose="02040503050406030204" pitchFamily="18" charset="0"/>
                      </a:rPr>
                      <m:t>+1,…,</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𝑛</m:t>
                        </m:r>
                      </m:e>
                      <m:sub>
                        <m:r>
                          <a:rPr lang="en-US" sz="1600" i="1" dirty="0">
                            <a:latin typeface="Cambria Math" panose="02040503050406030204" pitchFamily="18" charset="0"/>
                          </a:rPr>
                          <m:t>𝐴</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𝑛</m:t>
                        </m:r>
                      </m:e>
                      <m:sub>
                        <m:r>
                          <a:rPr lang="en-US" sz="1600" i="1" dirty="0">
                            <a:latin typeface="Cambria Math" panose="02040503050406030204" pitchFamily="18" charset="0"/>
                          </a:rPr>
                          <m:t>𝑝</m:t>
                        </m:r>
                      </m:sub>
                    </m:sSub>
                  </m:oMath>
                </a14:m>
                <a:endParaRPr lang="en-US" sz="1600" i="1" dirty="0">
                  <a:latin typeface="Times New Roman" panose="02020603050405020304" pitchFamily="18" charset="0"/>
                  <a:cs typeface="Times New Roman" panose="02020603050405020304" pitchFamily="18" charset="0"/>
                </a:endParaRPr>
              </a:p>
              <a:p>
                <a:pPr marL="0" indent="0" algn="just">
                  <a:buNone/>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𝜆</m:t>
                        </m:r>
                      </m:e>
                      <m:sub>
                        <m:r>
                          <a:rPr lang="en-US" sz="1600" i="1">
                            <a:latin typeface="Cambria Math" panose="02040503050406030204" pitchFamily="18" charset="0"/>
                          </a:rPr>
                          <m:t>𝑖</m:t>
                        </m:r>
                      </m:sub>
                    </m:sSub>
                    <m:d>
                      <m:dPr>
                        <m:ctrlPr>
                          <a:rPr lang="en-US" sz="1600" i="1">
                            <a:latin typeface="Cambria Math" panose="02040503050406030204" pitchFamily="18" charset="0"/>
                          </a:rPr>
                        </m:ctrlPr>
                      </m:dPr>
                      <m:e>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𝜂</m:t>
                            </m:r>
                          </m:e>
                          <m:sub>
                            <m:r>
                              <a:rPr lang="en-US" sz="1600" b="0" i="1" smtClean="0">
                                <a:latin typeface="Cambria Math" panose="02040503050406030204" pitchFamily="18" charset="0"/>
                              </a:rPr>
                              <m:t>𝑖</m:t>
                            </m:r>
                          </m:sub>
                        </m:sSub>
                      </m:e>
                    </m:d>
                    <m:r>
                      <a:rPr lang="en-US" sz="1600" i="1">
                        <a:latin typeface="Cambria Math" panose="02040503050406030204" pitchFamily="18" charset="0"/>
                      </a:rPr>
                      <m:t>=</m:t>
                    </m:r>
                    <m:r>
                      <a:rPr lang="en-US" sz="1600" i="1">
                        <a:latin typeface="Cambria Math" panose="02040503050406030204" pitchFamily="18" charset="0"/>
                      </a:rPr>
                      <m:t>𝐸𝑒𝑥𝑝</m:t>
                    </m:r>
                    <m:d>
                      <m:dPr>
                        <m:ctrlPr>
                          <a:rPr lang="en-US" sz="1600" i="1">
                            <a:latin typeface="Cambria Math" panose="02040503050406030204" pitchFamily="18" charset="0"/>
                          </a:rPr>
                        </m:ctrlPr>
                      </m:dPr>
                      <m:e>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𝜂</m:t>
                            </m:r>
                          </m:e>
                          <m:sub>
                            <m:r>
                              <a:rPr lang="en-US" sz="1600" b="0" i="1" smtClean="0">
                                <a:latin typeface="Cambria Math" panose="02040503050406030204" pitchFamily="18" charset="0"/>
                              </a:rPr>
                              <m:t>𝑖</m:t>
                            </m:r>
                          </m:sub>
                        </m:sSub>
                      </m:e>
                    </m:d>
                  </m:oMath>
                </a14:m>
                <a:r>
                  <a:rPr lang="en-US" sz="1600" i="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US" sz="1600" i="1" dirty="0">
                        <a:latin typeface="Cambria Math" panose="02040503050406030204" pitchFamily="18" charset="0"/>
                      </a:rPr>
                      <m:t>𝑖</m:t>
                    </m:r>
                    <m:r>
                      <a:rPr lang="en-US" sz="1600" i="1" dirty="0">
                        <a:latin typeface="Cambria Math" panose="02040503050406030204" pitchFamily="18" charset="0"/>
                      </a:rPr>
                      <m:t>=1,…,</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𝑛</m:t>
                        </m:r>
                      </m:e>
                      <m:sub>
                        <m:r>
                          <a:rPr lang="en-US" sz="1600" i="1" dirty="0">
                            <a:latin typeface="Cambria Math" panose="02040503050406030204" pitchFamily="18" charset="0"/>
                          </a:rPr>
                          <m:t>𝑝</m:t>
                        </m:r>
                      </m:sub>
                    </m:sSub>
                  </m:oMath>
                </a14:m>
                <a:endParaRPr lang="en-US" sz="1600" i="1" dirty="0">
                  <a:latin typeface="Times New Roman" panose="02020603050405020304" pitchFamily="18" charset="0"/>
                  <a:cs typeface="Times New Roman" panose="02020603050405020304" pitchFamily="18" charset="0"/>
                </a:endParaRPr>
              </a:p>
              <a:p>
                <a:pPr marL="0" indent="0" algn="just">
                  <a:buNone/>
                </a:pP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𝜂</m:t>
                        </m:r>
                      </m:e>
                      <m:sub>
                        <m:r>
                          <a:rPr lang="en-US" sz="1600" b="0" i="1" smtClean="0">
                            <a:latin typeface="Cambria Math" panose="02040503050406030204" pitchFamily="18" charset="0"/>
                            <a:ea typeface="Cambria Math" panose="02040503050406030204" pitchFamily="18" charset="0"/>
                          </a:rPr>
                          <m:t>𝑖</m:t>
                        </m:r>
                      </m:sub>
                    </m:sSub>
                    <m:r>
                      <a:rPr lang="en-US" sz="1600"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𝒌</m:t>
                    </m:r>
                    <m:r>
                      <a:rPr lang="en-US" sz="1600" b="1" i="1" smtClean="0">
                        <a:latin typeface="Cambria Math" panose="02040503050406030204" pitchFamily="18" charset="0"/>
                        <a:ea typeface="Cambria Math" panose="02040503050406030204" pitchFamily="18" charset="0"/>
                      </a:rPr>
                      <m:t>𝜷</m:t>
                    </m:r>
                    <m:r>
                      <a:rPr lang="en-US" sz="1600" i="1">
                        <a:latin typeface="Cambria Math" panose="02040503050406030204" pitchFamily="18" charset="0"/>
                      </a:rPr>
                      <m:t>+</m:t>
                    </m:r>
                    <m:r>
                      <a:rPr lang="en-US" sz="1600" i="1">
                        <a:latin typeface="Cambria Math" panose="02040503050406030204" pitchFamily="18" charset="0"/>
                      </a:rPr>
                      <m:t>𝐺𝑃</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𝑖</m:t>
                            </m:r>
                          </m:sub>
                        </m:sSub>
                      </m:e>
                    </m:d>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𝜙</m:t>
                        </m:r>
                      </m:e>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𝒜</m:t>
                            </m:r>
                          </m:e>
                          <m:sub>
                            <m:r>
                              <a:rPr lang="en-US" sz="1600" b="0" i="1" smtClean="0">
                                <a:latin typeface="Cambria Math" panose="02040503050406030204" pitchFamily="18" charset="0"/>
                              </a:rPr>
                              <m:t>𝑗</m:t>
                            </m:r>
                          </m:sub>
                        </m:sSub>
                      </m:sub>
                    </m:sSub>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n-US" sz="1600" i="1" dirty="0">
                        <a:latin typeface="Cambria Math" panose="02040503050406030204" pitchFamily="18" charset="0"/>
                      </a:rPr>
                      <m:t>𝑖</m:t>
                    </m:r>
                    <m:r>
                      <a:rPr lang="en-US" sz="1600" i="1" dirty="0">
                        <a:latin typeface="Cambria Math" panose="02040503050406030204" pitchFamily="18" charset="0"/>
                      </a:rPr>
                      <m:t>=1,…,</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𝑛</m:t>
                        </m:r>
                      </m:e>
                      <m:sub>
                        <m:r>
                          <a:rPr lang="en-US" sz="1600" i="1" dirty="0">
                            <a:latin typeface="Cambria Math" panose="02040503050406030204" pitchFamily="18" charset="0"/>
                          </a:rPr>
                          <m:t>𝑝</m:t>
                        </m:r>
                      </m:sub>
                    </m:sSub>
                    <m:r>
                      <a:rPr lang="en-US" sz="1600" b="0" i="1" dirty="0" smtClean="0">
                        <a:latin typeface="Cambria Math" panose="02040503050406030204" pitchFamily="18" charset="0"/>
                      </a:rPr>
                      <m:t>, </m:t>
                    </m:r>
                    <m:r>
                      <a:rPr lang="en-US" sz="1600" b="0" i="1" dirty="0" smtClean="0">
                        <a:latin typeface="Cambria Math" panose="02040503050406030204" pitchFamily="18" charset="0"/>
                      </a:rPr>
                      <m:t>𝑗</m:t>
                    </m:r>
                    <m:r>
                      <a:rPr lang="en-US" sz="1600" b="0" i="1" dirty="0" smtClean="0">
                        <a:latin typeface="Cambria Math" panose="02040503050406030204" pitchFamily="18" charset="0"/>
                      </a:rPr>
                      <m:t>=1,…,</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𝑛</m:t>
                        </m:r>
                      </m:e>
                      <m:sub>
                        <m:r>
                          <a:rPr lang="en-US" sz="1600" b="0" i="1" dirty="0" smtClean="0">
                            <a:latin typeface="Cambria Math" panose="02040503050406030204" pitchFamily="18" charset="0"/>
                          </a:rPr>
                          <m:t>𝐴</m:t>
                        </m:r>
                      </m:sub>
                    </m:sSub>
                  </m:oMath>
                </a14:m>
                <a:endParaRPr lang="en-US" sz="1600" dirty="0">
                  <a:latin typeface="Times New Roman" panose="02020603050405020304" pitchFamily="18" charset="0"/>
                  <a:cs typeface="Times New Roman" panose="02020603050405020304" pitchFamily="18" charset="0"/>
                </a:endParaRPr>
              </a:p>
              <a:p>
                <a:pPr marL="0" indent="0" algn="just">
                  <a:buNone/>
                </a:pPr>
                <a:r>
                  <a:rPr lang="en-US" sz="1600" dirty="0"/>
                  <a:t> </a:t>
                </a:r>
                <a14:m>
                  <m:oMath xmlns:m="http://schemas.openxmlformats.org/officeDocument/2006/math">
                    <m:r>
                      <a:rPr lang="en-US" sz="1600" b="1" i="1" smtClean="0">
                        <a:latin typeface="Cambria Math" panose="02040503050406030204" pitchFamily="18" charset="0"/>
                        <a:ea typeface="Cambria Math" panose="02040503050406030204" pitchFamily="18" charset="0"/>
                      </a:rPr>
                      <m:t>𝜷</m:t>
                    </m:r>
                  </m:oMath>
                </a14:m>
                <a:r>
                  <a:rPr lang="en-US" sz="1600" dirty="0">
                    <a:latin typeface="Times New Roman" panose="02020603050405020304" pitchFamily="18" charset="0"/>
                    <a:cs typeface="Times New Roman" panose="02020603050405020304" pitchFamily="18" charset="0"/>
                  </a:rPr>
                  <a:t> is the vector of selected land cover covariate for the </a:t>
                </a:r>
                <a:r>
                  <a:rPr lang="en-US" sz="1600" i="1" dirty="0" err="1">
                    <a:latin typeface="Times New Roman" panose="02020603050405020304" pitchFamily="18" charset="0"/>
                    <a:cs typeface="Times New Roman" panose="02020603050405020304" pitchFamily="18" charset="0"/>
                  </a:rPr>
                  <a:t>i</a:t>
                </a:r>
                <a:r>
                  <a:rPr lang="en-US" sz="1600" baseline="30000" dirty="0" err="1">
                    <a:latin typeface="Times New Roman" panose="02020603050405020304" pitchFamily="18" charset="0"/>
                    <a:cs typeface="Times New Roman" panose="02020603050405020304" pitchFamily="18" charset="0"/>
                  </a:rPr>
                  <a:t>th</a:t>
                </a:r>
                <a:r>
                  <a:rPr lang="en-US" sz="1600" dirty="0">
                    <a:latin typeface="Times New Roman" panose="02020603050405020304" pitchFamily="18" charset="0"/>
                    <a:cs typeface="Times New Roman" panose="02020603050405020304" pitchFamily="18" charset="0"/>
                  </a:rPr>
                  <a:t> grid point that locates in the </a:t>
                </a:r>
                <a:r>
                  <a:rPr lang="en-US" sz="1600" i="1" dirty="0" err="1">
                    <a:latin typeface="Times New Roman" panose="02020603050405020304" pitchFamily="18" charset="0"/>
                    <a:cs typeface="Times New Roman" panose="02020603050405020304" pitchFamily="18" charset="0"/>
                  </a:rPr>
                  <a:t>j</a:t>
                </a:r>
                <a:r>
                  <a:rPr lang="en-US" sz="1600" baseline="30000" dirty="0" err="1">
                    <a:latin typeface="Times New Roman" panose="02020603050405020304" pitchFamily="18" charset="0"/>
                    <a:cs typeface="Times New Roman" panose="02020603050405020304" pitchFamily="18" charset="0"/>
                  </a:rPr>
                  <a:t>th</a:t>
                </a:r>
                <a:r>
                  <a:rPr lang="en-US" sz="1600" dirty="0">
                    <a:latin typeface="Times New Roman" panose="02020603050405020304" pitchFamily="18" charset="0"/>
                    <a:cs typeface="Times New Roman" panose="02020603050405020304" pitchFamily="18" charset="0"/>
                  </a:rPr>
                  <a:t> area, and </a:t>
                </a:r>
                <a14:m>
                  <m:oMath xmlns:m="http://schemas.openxmlformats.org/officeDocument/2006/math">
                    <m:r>
                      <a:rPr lang="en-US" sz="1600" b="1" i="1" smtClean="0">
                        <a:latin typeface="Cambria Math" panose="02040503050406030204" pitchFamily="18" charset="0"/>
                        <a:ea typeface="Cambria Math" panose="02040503050406030204" pitchFamily="18" charset="0"/>
                      </a:rPr>
                      <m:t>𝒌</m:t>
                    </m:r>
                  </m:oMath>
                </a14:m>
                <a:r>
                  <a:rPr lang="en-US" sz="1600" dirty="0">
                    <a:latin typeface="Times New Roman" panose="02020603050405020304" pitchFamily="18" charset="0"/>
                    <a:cs typeface="Times New Roman" panose="02020603050405020304" pitchFamily="18" charset="0"/>
                  </a:rPr>
                  <a:t> is the corresponding regression coefficients. </a:t>
                </a:r>
                <a14:m>
                  <m:oMath xmlns:m="http://schemas.openxmlformats.org/officeDocument/2006/math">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𝑛</m:t>
                        </m:r>
                      </m:e>
                      <m:sub>
                        <m:r>
                          <a:rPr lang="en-US" sz="1600" i="1" dirty="0">
                            <a:latin typeface="Cambria Math" panose="02040503050406030204" pitchFamily="18" charset="0"/>
                          </a:rPr>
                          <m:t>𝐴</m:t>
                        </m:r>
                      </m:sub>
                    </m:sSub>
                  </m:oMath>
                </a14:m>
                <a:r>
                  <a:rPr lang="en-US" sz="1600" dirty="0">
                    <a:latin typeface="Times New Roman" panose="02020603050405020304" pitchFamily="18" charset="0"/>
                    <a:cs typeface="Times New Roman" panose="02020603050405020304" pitchFamily="18" charset="0"/>
                  </a:rPr>
                  <a:t> is the number of  areas, and </a:t>
                </a:r>
                <a14:m>
                  <m:oMath xmlns:m="http://schemas.openxmlformats.org/officeDocument/2006/math">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𝑛</m:t>
                        </m:r>
                      </m:e>
                      <m:sub>
                        <m:r>
                          <a:rPr lang="en-US" sz="1600" i="1" dirty="0">
                            <a:latin typeface="Cambria Math" panose="02040503050406030204" pitchFamily="18" charset="0"/>
                          </a:rPr>
                          <m:t>𝑝</m:t>
                        </m:r>
                      </m:sub>
                    </m:sSub>
                  </m:oMath>
                </a14:m>
                <a:r>
                  <a:rPr lang="en-US" sz="1600" dirty="0">
                    <a:latin typeface="Times New Roman" panose="02020603050405020304" pitchFamily="18" charset="0"/>
                    <a:cs typeface="Times New Roman" panose="02020603050405020304" pitchFamily="18" charset="0"/>
                  </a:rPr>
                  <a:t> is the number of finer cells/grids in the study area.</a:t>
                </a:r>
              </a:p>
              <a:p>
                <a:pPr algn="just"/>
                <a:endParaRPr lang="en-US" sz="1600" dirty="0">
                  <a:latin typeface="Times New Roman" panose="02020603050405020304" pitchFamily="18" charset="0"/>
                  <a:cs typeface="Times New Roman" panose="02020603050405020304" pitchFamily="18" charset="0"/>
                </a:endParaRPr>
              </a:p>
              <a:p>
                <a:pPr marL="0" indent="0" algn="just">
                  <a:buNone/>
                </a:pPr>
                <a14:m>
                  <m:oMath xmlns:m="http://schemas.openxmlformats.org/officeDocument/2006/math">
                    <m:r>
                      <a:rPr lang="en-US" sz="1600" i="1">
                        <a:latin typeface="Cambria Math" panose="02040503050406030204" pitchFamily="18" charset="0"/>
                      </a:rPr>
                      <m:t>𝐺𝑃</m:t>
                    </m:r>
                    <m:d>
                      <m:dPr>
                        <m:ctrlPr>
                          <a:rPr lang="en-US" sz="1600" i="1">
                            <a:latin typeface="Cambria Math" panose="02040503050406030204" pitchFamily="18" charset="0"/>
                          </a:rPr>
                        </m:ctrlPr>
                      </m:dPr>
                      <m:e>
                        <m:r>
                          <a:rPr lang="en-US" sz="1600" i="1">
                            <a:latin typeface="Cambria Math" panose="02040503050406030204" pitchFamily="18" charset="0"/>
                          </a:rPr>
                          <m:t>.</m:t>
                        </m:r>
                      </m:e>
                    </m:d>
                    <m:r>
                      <a:rPr lang="en-US" sz="1600" i="1">
                        <a:latin typeface="Cambria Math" panose="02040503050406030204" pitchFamily="18" charset="0"/>
                      </a:rPr>
                      <m:t>~</m:t>
                    </m:r>
                    <m:r>
                      <a:rPr lang="en-US" sz="1600" i="1">
                        <a:latin typeface="Cambria Math" panose="02040503050406030204" pitchFamily="18" charset="0"/>
                      </a:rPr>
                      <m:t>𝑁</m:t>
                    </m:r>
                    <m:r>
                      <a:rPr lang="en-US" sz="1600" i="1">
                        <a:latin typeface="Cambria Math" panose="02040503050406030204" pitchFamily="18" charset="0"/>
                      </a:rPr>
                      <m:t>(</m:t>
                    </m:r>
                    <m:r>
                      <a:rPr lang="en-US" sz="1600" b="1" i="1">
                        <a:latin typeface="Cambria Math" panose="02040503050406030204" pitchFamily="18" charset="0"/>
                      </a:rPr>
                      <m:t>𝟎</m:t>
                    </m:r>
                    <m:r>
                      <a:rPr lang="en-US" sz="1600" i="1">
                        <a:latin typeface="Cambria Math" panose="02040503050406030204" pitchFamily="18" charset="0"/>
                      </a:rPr>
                      <m:t>, </m:t>
                    </m:r>
                    <m:r>
                      <a:rPr lang="el-GR" sz="1600" b="1" i="1">
                        <a:latin typeface="Cambria Math" panose="02040503050406030204" pitchFamily="18" charset="0"/>
                        <a:ea typeface="Cambria Math" panose="02040503050406030204" pitchFamily="18" charset="0"/>
                      </a:rPr>
                      <m:t>𝜮</m:t>
                    </m:r>
                    <m:r>
                      <a:rPr lang="en-US" sz="1600" i="1">
                        <a:latin typeface="Cambria Math" panose="02040503050406030204" pitchFamily="18" charset="0"/>
                      </a:rPr>
                      <m:t>)</m:t>
                    </m:r>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r>
                      <a:rPr lang="el-GR" sz="1600" b="1" i="1">
                        <a:latin typeface="Cambria Math" panose="02040503050406030204" pitchFamily="18" charset="0"/>
                        <a:ea typeface="Cambria Math" panose="02040503050406030204" pitchFamily="18" charset="0"/>
                      </a:rPr>
                      <m:t>𝜮</m:t>
                    </m:r>
                  </m:oMath>
                </a14:m>
                <a:r>
                  <a:rPr lang="en-US" sz="1600" dirty="0">
                    <a:latin typeface="Times New Roman" panose="02020603050405020304" pitchFamily="18" charset="0"/>
                    <a:cs typeface="Times New Roman" panose="02020603050405020304" pitchFamily="18" charset="0"/>
                  </a:rPr>
                  <a:t> is assumed to follow the </a:t>
                </a:r>
                <a:r>
                  <a:rPr lang="en-US" sz="1600" dirty="0" err="1">
                    <a:latin typeface="Times New Roman" panose="02020603050405020304" pitchFamily="18" charset="0"/>
                    <a:cs typeface="Times New Roman" panose="02020603050405020304" pitchFamily="18" charset="0"/>
                  </a:rPr>
                  <a:t>Matérn</a:t>
                </a:r>
                <a:r>
                  <a:rPr lang="en-US" sz="1600" dirty="0">
                    <a:latin typeface="Times New Roman" panose="02020603050405020304" pitchFamily="18" charset="0"/>
                    <a:cs typeface="Times New Roman" panose="02020603050405020304" pitchFamily="18" charset="0"/>
                  </a:rPr>
                  <a:t> class of covariance function such that for generic grid points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𝑖</m:t>
                        </m:r>
                      </m:sub>
                    </m:sSub>
                  </m:oMath>
                </a14:m>
                <a:r>
                  <a:rPr lang="en-US" sz="16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𝑗</m:t>
                        </m:r>
                      </m:sub>
                    </m:sSub>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i="1">
                            <a:latin typeface="Cambria Math" panose="02040503050406030204" pitchFamily="18" charset="0"/>
                            <a:ea typeface="Cambria Math" panose="02040503050406030204" pitchFamily="18" charset="0"/>
                          </a:rPr>
                          <m:t>2</m:t>
                        </m:r>
                      </m:sup>
                    </m:sSup>
                  </m:oMath>
                </a14:m>
                <a:r>
                  <a:rPr lang="en-US" sz="16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m:rPr>
                            <m:sty m:val="p"/>
                          </m:rPr>
                          <a:rPr lang="el-GR" sz="1600" i="1">
                            <a:latin typeface="Cambria Math" panose="02040503050406030204" pitchFamily="18" charset="0"/>
                            <a:ea typeface="Cambria Math" panose="02040503050406030204" pitchFamily="18" charset="0"/>
                            <a:cs typeface="Times New Roman" panose="02020603050405020304" pitchFamily="18" charset="0"/>
                          </a:rPr>
                          <m:t>Σ</m:t>
                        </m:r>
                      </m:e>
                      <m:sub>
                        <m:r>
                          <a:rPr lang="en-US" sz="1600" i="1">
                            <a:latin typeface="Cambria Math" panose="02040503050406030204" pitchFamily="18" charset="0"/>
                            <a:cs typeface="Times New Roman" panose="02020603050405020304" pitchFamily="18" charset="0"/>
                          </a:rPr>
                          <m:t>𝑖𝑗</m:t>
                        </m:r>
                      </m:sub>
                    </m:sSub>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𝐶𝑜𝑣</m:t>
                    </m:r>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𝐺𝑃</m:t>
                        </m:r>
                        <m:d>
                          <m:dPr>
                            <m:ctrlPr>
                              <a:rPr lang="en-US" sz="1600" i="1">
                                <a:latin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𝑠</m:t>
                                </m:r>
                              </m:e>
                              <m:sub>
                                <m:r>
                                  <a:rPr lang="en-US" sz="1600" i="1">
                                    <a:latin typeface="Cambria Math" panose="02040503050406030204" pitchFamily="18" charset="0"/>
                                    <a:cs typeface="Times New Roman" panose="02020603050405020304" pitchFamily="18" charset="0"/>
                                  </a:rPr>
                                  <m:t>𝑖</m:t>
                                </m:r>
                              </m:sub>
                            </m:sSub>
                          </m:e>
                        </m:d>
                        <m:r>
                          <a:rPr lang="en-US" sz="1600" i="1">
                            <a:latin typeface="Cambria Math" panose="02040503050406030204" pitchFamily="18" charset="0"/>
                            <a:cs typeface="Times New Roman" panose="02020603050405020304" pitchFamily="18" charset="0"/>
                          </a:rPr>
                          <m:t>, </m:t>
                        </m:r>
                        <m:r>
                          <a:rPr lang="en-US" sz="1600" i="1">
                            <a:latin typeface="Cambria Math" panose="02040503050406030204" pitchFamily="18" charset="0"/>
                            <a:cs typeface="Times New Roman" panose="02020603050405020304" pitchFamily="18" charset="0"/>
                          </a:rPr>
                          <m:t>𝐺𝑃</m:t>
                        </m:r>
                        <m:d>
                          <m:dPr>
                            <m:ctrlPr>
                              <a:rPr lang="en-US" sz="1600" i="1">
                                <a:latin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𝑠</m:t>
                                </m:r>
                              </m:e>
                              <m:sub>
                                <m:r>
                                  <a:rPr lang="en-US" sz="1600" i="1">
                                    <a:latin typeface="Cambria Math" panose="02040503050406030204" pitchFamily="18" charset="0"/>
                                    <a:cs typeface="Times New Roman" panose="02020603050405020304" pitchFamily="18" charset="0"/>
                                  </a:rPr>
                                  <m:t>𝑗</m:t>
                                </m:r>
                              </m:sub>
                            </m:sSub>
                          </m:e>
                        </m:d>
                      </m:e>
                    </m:d>
                    <m:r>
                      <a:rPr lang="en-US" sz="1600" i="1">
                        <a:latin typeface="Cambria Math" panose="02040503050406030204" pitchFamily="18" charset="0"/>
                        <a:cs typeface="Times New Roman" panose="02020603050405020304" pitchFamily="18" charset="0"/>
                      </a:rPr>
                      <m:t>= </m:t>
                    </m:r>
                    <m:f>
                      <m:fPr>
                        <m:ctrlPr>
                          <a:rPr lang="en-US" sz="1600" i="1">
                            <a:latin typeface="Cambria Math" panose="02040503050406030204" pitchFamily="18" charset="0"/>
                            <a:cs typeface="Times New Roman" panose="02020603050405020304" pitchFamily="18" charset="0"/>
                          </a:rPr>
                        </m:ctrlPr>
                      </m:fPr>
                      <m:num>
                        <m:sSubSup>
                          <m:sSubSupPr>
                            <m:ctrlPr>
                              <a:rPr lang="en-US" sz="1600" i="1">
                                <a:latin typeface="Cambria Math" panose="02040503050406030204" pitchFamily="18" charset="0"/>
                                <a:cs typeface="Times New Roman" panose="02020603050405020304" pitchFamily="18" charset="0"/>
                              </a:rPr>
                            </m:ctrlPr>
                          </m:sSubSupPr>
                          <m:e>
                            <m:r>
                              <a:rPr lang="en-US" sz="1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1600" i="1">
                                <a:latin typeface="Cambria Math" panose="02040503050406030204" pitchFamily="18" charset="0"/>
                                <a:ea typeface="Cambria Math" panose="02040503050406030204" pitchFamily="18" charset="0"/>
                                <a:cs typeface="Times New Roman" panose="02020603050405020304" pitchFamily="18" charset="0"/>
                              </a:rPr>
                              <m:t>𝜂</m:t>
                            </m:r>
                          </m:sub>
                          <m:sup>
                            <m:r>
                              <a:rPr lang="en-US" sz="1600" i="1">
                                <a:latin typeface="Cambria Math" panose="02040503050406030204" pitchFamily="18" charset="0"/>
                                <a:cs typeface="Times New Roman" panose="02020603050405020304" pitchFamily="18" charset="0"/>
                              </a:rPr>
                              <m:t>2</m:t>
                            </m:r>
                          </m:sup>
                        </m:sSubSup>
                      </m:num>
                      <m:den>
                        <m:sSup>
                          <m:sSupPr>
                            <m:ctrlPr>
                              <a:rPr lang="en-US" sz="1600" i="1">
                                <a:latin typeface="Cambria Math" panose="02040503050406030204" pitchFamily="18" charset="0"/>
                                <a:cs typeface="Times New Roman" panose="02020603050405020304" pitchFamily="18" charset="0"/>
                              </a:rPr>
                            </m:ctrlPr>
                          </m:sSupPr>
                          <m:e>
                            <m:r>
                              <a:rPr lang="en-US" sz="1600" i="1">
                                <a:latin typeface="Cambria Math" panose="02040503050406030204" pitchFamily="18" charset="0"/>
                                <a:cs typeface="Times New Roman" panose="02020603050405020304" pitchFamily="18" charset="0"/>
                              </a:rPr>
                              <m:t>2</m:t>
                            </m:r>
                          </m:e>
                          <m:sup>
                            <m:r>
                              <a:rPr lang="en-US" sz="1600" i="1">
                                <a:latin typeface="Cambria Math" panose="02040503050406030204" pitchFamily="18" charset="0"/>
                                <a:ea typeface="Cambria Math" panose="02040503050406030204" pitchFamily="18" charset="0"/>
                                <a:cs typeface="Times New Roman" panose="02020603050405020304" pitchFamily="18" charset="0"/>
                              </a:rPr>
                              <m:t>𝜈</m:t>
                            </m:r>
                            <m:r>
                              <a:rPr lang="en-US" sz="1600" i="1">
                                <a:latin typeface="Cambria Math" panose="02040503050406030204" pitchFamily="18" charset="0"/>
                                <a:ea typeface="Cambria Math" panose="02040503050406030204" pitchFamily="18" charset="0"/>
                                <a:cs typeface="Times New Roman" panose="02020603050405020304" pitchFamily="18" charset="0"/>
                              </a:rPr>
                              <m:t>−1</m:t>
                            </m:r>
                          </m:sup>
                        </m:sSup>
                        <m:r>
                          <m:rPr>
                            <m:sty m:val="p"/>
                          </m:rPr>
                          <a:rPr lang="el-GR" sz="1600">
                            <a:latin typeface="Cambria Math" panose="02040503050406030204" pitchFamily="18" charset="0"/>
                            <a:ea typeface="Cambria Math" panose="02040503050406030204" pitchFamily="18" charset="0"/>
                            <a:cs typeface="Times New Roman" panose="02020603050405020304" pitchFamily="18" charset="0"/>
                          </a:rPr>
                          <m:t>Γ</m:t>
                        </m:r>
                        <m:d>
                          <m:d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𝜈</m:t>
                            </m:r>
                          </m:e>
                        </m:d>
                      </m:den>
                    </m:f>
                    <m:sSup>
                      <m:sSupPr>
                        <m:ctrlPr>
                          <a:rPr lang="en-US" sz="1600" i="1">
                            <a:latin typeface="Cambria Math" panose="02040503050406030204" pitchFamily="18" charset="0"/>
                            <a:cs typeface="Times New Roman" panose="02020603050405020304" pitchFamily="18" charset="0"/>
                          </a:rPr>
                        </m:ctrlPr>
                      </m:sSupPr>
                      <m:e>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ea typeface="Cambria Math" panose="02040503050406030204" pitchFamily="18" charset="0"/>
                                <a:cs typeface="Times New Roman" panose="02020603050405020304" pitchFamily="18" charset="0"/>
                              </a:rPr>
                              <m:t>𝜅</m:t>
                            </m:r>
                            <m:d>
                              <m:dPr>
                                <m:begChr m:val="‖"/>
                                <m:endChr m:val="‖"/>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𝑠</m:t>
                                    </m:r>
                                  </m:e>
                                  <m:sub>
                                    <m:r>
                                      <a:rPr lang="en-US" sz="1600" i="1">
                                        <a:latin typeface="Cambria Math" panose="02040503050406030204" pitchFamily="18" charset="0"/>
                                        <a:ea typeface="Cambria Math" panose="02040503050406030204" pitchFamily="18" charset="0"/>
                                        <a:cs typeface="Times New Roman" panose="02020603050405020304" pitchFamily="18" charset="0"/>
                                      </a:rPr>
                                      <m:t>𝑖</m:t>
                                    </m:r>
                                  </m:sub>
                                </m:sSub>
                                <m:r>
                                  <a:rPr lang="en-US" sz="1600" i="1">
                                    <a:latin typeface="Cambria Math" panose="02040503050406030204" pitchFamily="18" charset="0"/>
                                    <a:ea typeface="Cambria Math" panose="02040503050406030204" pitchFamily="18" charset="0"/>
                                    <a:cs typeface="Times New Roman" panose="02020603050405020304" pitchFamily="18" charset="0"/>
                                  </a:rPr>
                                  <m:t> − </m:t>
                                </m:r>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𝑠</m:t>
                                    </m:r>
                                  </m:e>
                                  <m:sub>
                                    <m:r>
                                      <a:rPr lang="en-US" sz="1600" i="1">
                                        <a:latin typeface="Cambria Math" panose="02040503050406030204" pitchFamily="18" charset="0"/>
                                        <a:ea typeface="Cambria Math" panose="02040503050406030204" pitchFamily="18" charset="0"/>
                                        <a:cs typeface="Times New Roman" panose="02020603050405020304" pitchFamily="18" charset="0"/>
                                      </a:rPr>
                                      <m:t>𝑗</m:t>
                                    </m:r>
                                  </m:sub>
                                </m:sSub>
                              </m:e>
                            </m:d>
                          </m:e>
                        </m:d>
                      </m:e>
                      <m:sup>
                        <m:r>
                          <a:rPr lang="en-US" sz="1600" i="1">
                            <a:latin typeface="Cambria Math" panose="02040503050406030204" pitchFamily="18" charset="0"/>
                            <a:ea typeface="Cambria Math" panose="02040503050406030204" pitchFamily="18" charset="0"/>
                            <a:cs typeface="Times New Roman" panose="02020603050405020304" pitchFamily="18" charset="0"/>
                          </a:rPr>
                          <m:t>𝜈</m:t>
                        </m:r>
                      </m:sup>
                    </m:sSup>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𝐾</m:t>
                        </m:r>
                      </m:e>
                      <m:sub>
                        <m:r>
                          <a:rPr lang="en-US" sz="1600" i="1">
                            <a:latin typeface="Cambria Math" panose="02040503050406030204" pitchFamily="18" charset="0"/>
                            <a:ea typeface="Cambria Math" panose="02040503050406030204" pitchFamily="18" charset="0"/>
                            <a:cs typeface="Times New Roman" panose="02020603050405020304" pitchFamily="18" charset="0"/>
                          </a:rPr>
                          <m:t>𝜈</m:t>
                        </m:r>
                      </m:sub>
                    </m:sSub>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ea typeface="Cambria Math" panose="02040503050406030204" pitchFamily="18" charset="0"/>
                        <a:cs typeface="Times New Roman" panose="02020603050405020304" pitchFamily="18" charset="0"/>
                      </a:rPr>
                      <m:t>𝜅</m:t>
                    </m:r>
                    <m:d>
                      <m:dPr>
                        <m:begChr m:val="‖"/>
                        <m:endChr m:val="‖"/>
                        <m:ctrlPr>
                          <a:rPr lang="en-US" sz="16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𝑠</m:t>
                            </m:r>
                          </m:e>
                          <m:sub>
                            <m:r>
                              <a:rPr lang="en-US" sz="1600" i="1">
                                <a:latin typeface="Cambria Math" panose="02040503050406030204" pitchFamily="18" charset="0"/>
                                <a:ea typeface="Cambria Math" panose="02040503050406030204" pitchFamily="18" charset="0"/>
                                <a:cs typeface="Times New Roman" panose="02020603050405020304" pitchFamily="18" charset="0"/>
                              </a:rPr>
                              <m:t>𝑖</m:t>
                            </m:r>
                          </m:sub>
                        </m:sSub>
                        <m:r>
                          <a:rPr lang="en-US" sz="1600" i="1">
                            <a:latin typeface="Cambria Math" panose="02040503050406030204" pitchFamily="18" charset="0"/>
                            <a:ea typeface="Cambria Math" panose="02040503050406030204" pitchFamily="18" charset="0"/>
                            <a:cs typeface="Times New Roman" panose="02020603050405020304" pitchFamily="18" charset="0"/>
                          </a:rPr>
                          <m:t> − </m:t>
                        </m:r>
                        <m:sSub>
                          <m:sSubPr>
                            <m:ctrlPr>
                              <a:rPr lang="en-US"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ea typeface="Cambria Math" panose="02040503050406030204" pitchFamily="18" charset="0"/>
                                <a:cs typeface="Times New Roman" panose="02020603050405020304" pitchFamily="18" charset="0"/>
                              </a:rPr>
                              <m:t>𝑠</m:t>
                            </m:r>
                          </m:e>
                          <m:sub>
                            <m:r>
                              <a:rPr lang="en-US" sz="1600" i="1">
                                <a:latin typeface="Cambria Math" panose="02040503050406030204" pitchFamily="18" charset="0"/>
                                <a:ea typeface="Cambria Math" panose="02040503050406030204" pitchFamily="18" charset="0"/>
                                <a:cs typeface="Times New Roman" panose="02020603050405020304" pitchFamily="18" charset="0"/>
                              </a:rPr>
                              <m:t>𝑗</m:t>
                            </m:r>
                          </m:sub>
                        </m:sSub>
                      </m:e>
                    </m:d>
                    <m:r>
                      <a:rPr lang="en-US" sz="1600" i="1">
                        <a:latin typeface="Cambria Math" panose="02040503050406030204" pitchFamily="18" charset="0"/>
                        <a:cs typeface="Times New Roman" panose="02020603050405020304" pitchFamily="18" charset="0"/>
                      </a:rPr>
                      <m:t>)</m:t>
                    </m:r>
                  </m:oMath>
                </a14:m>
                <a:r>
                  <a:rPr lang="en-US" sz="1600" dirty="0">
                    <a:latin typeface="Times New Roman" panose="02020603050405020304" pitchFamily="18" charset="0"/>
                    <a:cs typeface="Times New Roman" panose="02020603050405020304" pitchFamily="18" charset="0"/>
                  </a:rPr>
                  <a:t> , </a:t>
                </a:r>
                <a14:m>
                  <m:oMath xmlns:m="http://schemas.openxmlformats.org/officeDocument/2006/math">
                    <m:sSubSup>
                      <m:sSubSupPr>
                        <m:ctrlPr>
                          <a:rPr lang="en-US" sz="1600" i="1">
                            <a:latin typeface="Cambria Math" panose="02040503050406030204" pitchFamily="18" charset="0"/>
                            <a:cs typeface="Times New Roman" panose="02020603050405020304" pitchFamily="18" charset="0"/>
                          </a:rPr>
                        </m:ctrlPr>
                      </m:sSubSupPr>
                      <m:e>
                        <m:r>
                          <a:rPr lang="en-US" sz="16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1600" i="1">
                            <a:latin typeface="Cambria Math" panose="02040503050406030204" pitchFamily="18" charset="0"/>
                            <a:ea typeface="Cambria Math" panose="02040503050406030204" pitchFamily="18" charset="0"/>
                            <a:cs typeface="Times New Roman" panose="02020603050405020304" pitchFamily="18" charset="0"/>
                          </a:rPr>
                          <m:t>𝜂</m:t>
                        </m:r>
                      </m:sub>
                      <m:sup>
                        <m:r>
                          <a:rPr lang="en-US" sz="1600" i="1">
                            <a:latin typeface="Cambria Math" panose="02040503050406030204" pitchFamily="18" charset="0"/>
                            <a:cs typeface="Times New Roman" panose="02020603050405020304" pitchFamily="18" charset="0"/>
                          </a:rPr>
                          <m:t>2</m:t>
                        </m:r>
                      </m:sup>
                    </m:sSubSup>
                  </m:oMath>
                </a14:m>
                <a:r>
                  <a:rPr lang="en-US" sz="1600" dirty="0">
                    <a:latin typeface="Times New Roman" panose="02020603050405020304" pitchFamily="18" charset="0"/>
                    <a:cs typeface="Times New Roman" panose="02020603050405020304" pitchFamily="18" charset="0"/>
                  </a:rPr>
                  <a:t> is the marginal variance of the process, </a:t>
                </a: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𝜅</m:t>
                    </m:r>
                  </m:oMath>
                </a14:m>
                <a:r>
                  <a:rPr lang="en-US" sz="1600" dirty="0">
                    <a:latin typeface="Times New Roman" panose="02020603050405020304" pitchFamily="18" charset="0"/>
                    <a:cs typeface="Times New Roman" panose="02020603050405020304" pitchFamily="18" charset="0"/>
                  </a:rPr>
                  <a:t> is the scaling parameter, </a:t>
                </a:r>
                <a14:m>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𝐾</m:t>
                        </m:r>
                      </m:e>
                      <m:sub>
                        <m:r>
                          <a:rPr lang="en-US" sz="1600" i="1">
                            <a:latin typeface="Cambria Math" panose="02040503050406030204" pitchFamily="18" charset="0"/>
                            <a:ea typeface="Cambria Math" panose="02040503050406030204" pitchFamily="18" charset="0"/>
                            <a:cs typeface="Times New Roman" panose="02020603050405020304" pitchFamily="18" charset="0"/>
                          </a:rPr>
                          <m:t>𝜈</m:t>
                        </m:r>
                      </m:sub>
                    </m:sSub>
                  </m:oMath>
                </a14:m>
                <a:r>
                  <a:rPr lang="en-US" sz="1600" dirty="0">
                    <a:latin typeface="Times New Roman" panose="02020603050405020304" pitchFamily="18" charset="0"/>
                    <a:cs typeface="Times New Roman" panose="02020603050405020304" pitchFamily="18" charset="0"/>
                  </a:rPr>
                  <a:t> is the modified Bessel function of the second kind, </a:t>
                </a:r>
                <a14:m>
                  <m:oMath xmlns:m="http://schemas.openxmlformats.org/officeDocument/2006/math">
                    <m:r>
                      <a:rPr lang="en-US" sz="1600" i="1">
                        <a:latin typeface="Cambria Math" panose="02040503050406030204" pitchFamily="18" charset="0"/>
                        <a:ea typeface="Cambria Math" panose="02040503050406030204" pitchFamily="18" charset="0"/>
                        <a:cs typeface="Times New Roman" panose="02020603050405020304" pitchFamily="18" charset="0"/>
                      </a:rPr>
                      <m:t>𝜈</m:t>
                    </m:r>
                  </m:oMath>
                </a14:m>
                <a:r>
                  <a:rPr lang="en-US" sz="1600" dirty="0">
                    <a:latin typeface="Times New Roman" panose="02020603050405020304" pitchFamily="18" charset="0"/>
                    <a:cs typeface="Times New Roman" panose="02020603050405020304" pitchFamily="18" charset="0"/>
                  </a:rPr>
                  <a:t> is the smoothness parameter which is usually set at 1, </a:t>
                </a:r>
                <a14:m>
                  <m:oMath xmlns:m="http://schemas.openxmlformats.org/officeDocument/2006/math">
                    <m:sSub>
                      <m:sSubPr>
                        <m:ctrlPr>
                          <a:rPr lang="en-US" sz="1600" i="1" dirty="0">
                            <a:latin typeface="Cambria Math" panose="02040503050406030204" pitchFamily="18" charset="0"/>
                            <a:cs typeface="Times New Roman" panose="02020603050405020304" pitchFamily="18" charset="0"/>
                          </a:rPr>
                        </m:ctrlPr>
                      </m:sSubPr>
                      <m:e>
                        <m:r>
                          <m:rPr>
                            <m:sty m:val="p"/>
                          </m:rPr>
                          <a:rPr lang="el-GR" sz="1600" i="1" dirty="0">
                            <a:latin typeface="Cambria Math" panose="02040503050406030204" pitchFamily="18" charset="0"/>
                            <a:ea typeface="Cambria Math" panose="02040503050406030204" pitchFamily="18" charset="0"/>
                            <a:cs typeface="Times New Roman" panose="02020603050405020304" pitchFamily="18" charset="0"/>
                          </a:rPr>
                          <m:t>Α</m:t>
                        </m:r>
                      </m:e>
                      <m:sub>
                        <m:r>
                          <a:rPr lang="en-US" sz="1600" i="1" dirty="0">
                            <a:latin typeface="Cambria Math" panose="02040503050406030204" pitchFamily="18" charset="0"/>
                            <a:cs typeface="Times New Roman" panose="02020603050405020304" pitchFamily="18" charset="0"/>
                          </a:rPr>
                          <m:t>𝑗</m:t>
                        </m:r>
                      </m:sub>
                    </m:sSub>
                  </m:oMath>
                </a14:m>
                <a:r>
                  <a:rPr lang="en-US" sz="1600" dirty="0">
                    <a:latin typeface="Times New Roman" panose="02020603050405020304" pitchFamily="18" charset="0"/>
                    <a:cs typeface="Times New Roman" panose="02020603050405020304" pitchFamily="18" charset="0"/>
                  </a:rPr>
                  <a:t> is the area of the tract j.</a:t>
                </a:r>
              </a:p>
              <a:p>
                <a:pPr marL="0" indent="0" algn="just">
                  <a:buNone/>
                </a:pPr>
                <a:endParaRPr lang="en-US" sz="1600" i="1" dirty="0">
                  <a:latin typeface="Cambria Math" panose="02040503050406030204" pitchFamily="18" charset="0"/>
                </a:endParaRPr>
              </a:p>
              <a:p>
                <a:pPr marL="0" indent="0" algn="just">
                  <a:buNone/>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𝜙</m:t>
                        </m:r>
                      </m:e>
                      <m:sub>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𝒜</m:t>
                            </m:r>
                          </m:e>
                          <m:sub>
                            <m:r>
                              <a:rPr lang="en-US" sz="1600" i="1">
                                <a:latin typeface="Cambria Math" panose="02040503050406030204" pitchFamily="18" charset="0"/>
                              </a:rPr>
                              <m:t>𝑗</m:t>
                            </m:r>
                          </m:sub>
                        </m:sSub>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𝜙</m:t>
                        </m:r>
                      </m:e>
                      <m:sub>
                        <m:r>
                          <a:rPr lang="en-US" sz="1600" i="1">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𝜙</m:t>
                        </m:r>
                      </m:e>
                      <m:sub>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𝐴</m:t>
                            </m:r>
                          </m:sub>
                        </m:sSub>
                      </m:sub>
                    </m:sSub>
                    <m:r>
                      <a:rPr lang="en-US" sz="1600" i="1">
                        <a:latin typeface="Cambria Math" panose="02040503050406030204" pitchFamily="18" charset="0"/>
                      </a:rPr>
                      <m:t>)</m:t>
                    </m:r>
                  </m:oMath>
                </a14:m>
                <a:r>
                  <a:rPr lang="en-US" sz="1600" dirty="0">
                    <a:latin typeface="Times New Roman" panose="02020603050405020304" pitchFamily="18" charset="0"/>
                    <a:cs typeface="Times New Roman" panose="02020603050405020304" pitchFamily="18" charset="0"/>
                  </a:rPr>
                  <a:t> capture areal spatial autocorrelation effect and are assigned a conditional autoregressive (CAR) prior, is given as </a:t>
                </a:r>
                <a14:m>
                  <m:oMath xmlns:m="http://schemas.openxmlformats.org/officeDocument/2006/math">
                    <m:r>
                      <a:rPr lang="en-US" sz="1600" i="1">
                        <a:latin typeface="Cambria Math" panose="02040503050406030204" pitchFamily="18" charset="0"/>
                        <a:ea typeface="Times New Roman" panose="02020603050405020304" pitchFamily="18" charset="0"/>
                      </a:rPr>
                      <m:t>𝜙</m:t>
                    </m:r>
                    <m:r>
                      <a:rPr lang="en-US" sz="1600" i="1">
                        <a:latin typeface="Cambria Math" panose="02040503050406030204" pitchFamily="18" charset="0"/>
                        <a:ea typeface="Times New Roman" panose="02020603050405020304" pitchFamily="18" charset="0"/>
                      </a:rPr>
                      <m:t> ~ </m:t>
                    </m:r>
                    <m:r>
                      <a:rPr lang="en-US" sz="1600" i="1">
                        <a:latin typeface="Cambria Math" panose="02040503050406030204" pitchFamily="18" charset="0"/>
                        <a:ea typeface="Times New Roman" panose="02020603050405020304" pitchFamily="18" charset="0"/>
                      </a:rPr>
                      <m:t>𝑁</m:t>
                    </m:r>
                    <m:r>
                      <a:rPr lang="en-US" sz="1600" i="1">
                        <a:latin typeface="Cambria Math" panose="02040503050406030204" pitchFamily="18" charset="0"/>
                        <a:ea typeface="Times New Roman" panose="02020603050405020304" pitchFamily="18" charset="0"/>
                      </a:rPr>
                      <m:t>(</m:t>
                    </m:r>
                    <m:r>
                      <a:rPr lang="en-US" sz="1600" b="1" i="1">
                        <a:latin typeface="Cambria Math" panose="02040503050406030204" pitchFamily="18" charset="0"/>
                        <a:ea typeface="Times New Roman" panose="02020603050405020304" pitchFamily="18" charset="0"/>
                      </a:rPr>
                      <m:t>𝟎</m:t>
                    </m:r>
                    <m:r>
                      <a:rPr lang="en-US" sz="1600" i="1">
                        <a:latin typeface="Cambria Math" panose="02040503050406030204" pitchFamily="18" charset="0"/>
                        <a:ea typeface="Times New Roman" panose="02020603050405020304" pitchFamily="18" charset="0"/>
                      </a:rPr>
                      <m:t>, </m:t>
                    </m:r>
                    <m:sSubSup>
                      <m:sSubSupPr>
                        <m:ctrlPr>
                          <a:rPr lang="en-US" sz="1600" i="1">
                            <a:latin typeface="Cambria Math" panose="02040503050406030204" pitchFamily="18" charset="0"/>
                            <a:ea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rPr>
                          <m:t>𝜎</m:t>
                        </m:r>
                      </m:e>
                      <m:sub>
                        <m:r>
                          <a:rPr lang="en-US" sz="1600" i="1">
                            <a:latin typeface="Cambria Math" panose="02040503050406030204" pitchFamily="18" charset="0"/>
                            <a:ea typeface="Times New Roman" panose="02020603050405020304" pitchFamily="18" charset="0"/>
                          </a:rPr>
                          <m:t>𝜙</m:t>
                        </m:r>
                      </m:sub>
                      <m:sup>
                        <m:r>
                          <a:rPr lang="en-US" sz="1600" i="1">
                            <a:latin typeface="Cambria Math" panose="02040503050406030204" pitchFamily="18" charset="0"/>
                            <a:ea typeface="Times New Roman" panose="02020603050405020304" pitchFamily="18" charset="0"/>
                          </a:rPr>
                          <m:t>2</m:t>
                        </m:r>
                      </m:sup>
                    </m:sSubSup>
                    <m:sSup>
                      <m:sSupPr>
                        <m:ctrlPr>
                          <a:rPr lang="en-US" sz="1600" i="1">
                            <a:latin typeface="Cambria Math" panose="02040503050406030204" pitchFamily="18" charset="0"/>
                            <a:ea typeface="Times New Roman" panose="02020603050405020304" pitchFamily="18" charset="0"/>
                          </a:rPr>
                        </m:ctrlPr>
                      </m:sSupPr>
                      <m:e>
                        <m:r>
                          <a:rPr lang="en-US" sz="1600" b="1" i="1">
                            <a:latin typeface="Cambria Math" panose="02040503050406030204" pitchFamily="18" charset="0"/>
                            <a:ea typeface="Times New Roman" panose="02020603050405020304" pitchFamily="18" charset="0"/>
                          </a:rPr>
                          <m:t>𝑸</m:t>
                        </m:r>
                      </m:e>
                      <m:sup>
                        <m:r>
                          <a:rPr lang="en-US" sz="1600" i="1">
                            <a:latin typeface="Cambria Math" panose="02040503050406030204" pitchFamily="18" charset="0"/>
                            <a:ea typeface="Times New Roman" panose="02020603050405020304" pitchFamily="18" charset="0"/>
                          </a:rPr>
                          <m:t>−1</m:t>
                        </m:r>
                      </m:sup>
                    </m:sSup>
                    <m:r>
                      <a:rPr lang="en-US" sz="1600" i="1">
                        <a:latin typeface="Cambria Math" panose="02040503050406030204" pitchFamily="18" charset="0"/>
                        <a:ea typeface="Times New Roman" panose="02020603050405020304" pitchFamily="18" charset="0"/>
                      </a:rPr>
                      <m:t>(</m:t>
                    </m:r>
                    <m:r>
                      <a:rPr lang="en-US" sz="1600" b="1" i="1">
                        <a:latin typeface="Cambria Math" panose="02040503050406030204" pitchFamily="18" charset="0"/>
                        <a:ea typeface="Times New Roman" panose="02020603050405020304" pitchFamily="18" charset="0"/>
                      </a:rPr>
                      <m:t>𝑾</m:t>
                    </m:r>
                    <m:r>
                      <a:rPr lang="en-US" sz="1600" i="1">
                        <a:latin typeface="Cambria Math" panose="02040503050406030204" pitchFamily="18" charset="0"/>
                        <a:ea typeface="Times New Roman" panose="02020603050405020304" pitchFamily="18" charset="0"/>
                      </a:rPr>
                      <m:t>))</m:t>
                    </m:r>
                  </m:oMath>
                </a14:m>
                <a:r>
                  <a:rPr lang="en-US" sz="1600" dirty="0">
                    <a:latin typeface="Times New Roman" panose="02020603050405020304" pitchFamily="18" charset="0"/>
                    <a:ea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1600" i="1">
                            <a:latin typeface="Cambria Math" panose="02040503050406030204" pitchFamily="18" charset="0"/>
                            <a:ea typeface="Times New Roman" panose="02020603050405020304" pitchFamily="18" charset="0"/>
                          </a:rPr>
                        </m:ctrlPr>
                      </m:sSubPr>
                      <m:e>
                        <m:r>
                          <a:rPr lang="en-US" sz="1600" b="1" i="1">
                            <a:latin typeface="Cambria Math" panose="02040503050406030204" pitchFamily="18" charset="0"/>
                            <a:ea typeface="Times New Roman" panose="02020603050405020304" pitchFamily="18" charset="0"/>
                          </a:rPr>
                          <m:t>𝑸</m:t>
                        </m:r>
                        <m:r>
                          <a:rPr lang="en-US" sz="1600" b="1" i="1">
                            <a:latin typeface="Cambria Math" panose="02040503050406030204" pitchFamily="18" charset="0"/>
                            <a:ea typeface="Times New Roman" panose="02020603050405020304" pitchFamily="18" charset="0"/>
                          </a:rPr>
                          <m:t>(∙)</m:t>
                        </m:r>
                      </m:e>
                      <m:sub>
                        <m:sSub>
                          <m:sSubPr>
                            <m:ctrlPr>
                              <a:rPr lang="en-US" sz="1600" i="1">
                                <a:latin typeface="Cambria Math" panose="02040503050406030204" pitchFamily="18" charset="0"/>
                                <a:ea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rPr>
                              <m:t>𝑛</m:t>
                            </m:r>
                          </m:e>
                          <m:sub>
                            <m:r>
                              <a:rPr lang="en-US" sz="1600" i="1">
                                <a:latin typeface="Cambria Math" panose="02040503050406030204" pitchFamily="18" charset="0"/>
                                <a:ea typeface="Times New Roman" panose="02020603050405020304" pitchFamily="18" charset="0"/>
                              </a:rPr>
                              <m:t>𝒜</m:t>
                            </m:r>
                          </m:sub>
                        </m:sSub>
                        <m:r>
                          <a:rPr lang="en-US" sz="1600" i="1">
                            <a:latin typeface="Cambria Math" panose="02040503050406030204" pitchFamily="18" charset="0"/>
                            <a:ea typeface="Times New Roman" panose="02020603050405020304" pitchFamily="18" charset="0"/>
                          </a:rPr>
                          <m:t>×</m:t>
                        </m:r>
                        <m:sSub>
                          <m:sSubPr>
                            <m:ctrlPr>
                              <a:rPr lang="en-US" sz="1600" i="1">
                                <a:latin typeface="Cambria Math" panose="02040503050406030204" pitchFamily="18" charset="0"/>
                                <a:ea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rPr>
                              <m:t>𝑛</m:t>
                            </m:r>
                          </m:e>
                          <m:sub>
                            <m:r>
                              <a:rPr lang="en-US" sz="1600" i="1">
                                <a:latin typeface="Cambria Math" panose="02040503050406030204" pitchFamily="18" charset="0"/>
                                <a:ea typeface="Times New Roman" panose="02020603050405020304" pitchFamily="18" charset="0"/>
                              </a:rPr>
                              <m:t>𝒜</m:t>
                            </m:r>
                          </m:sub>
                        </m:sSub>
                      </m:sub>
                    </m:sSub>
                  </m:oMath>
                </a14:m>
                <a:r>
                  <a:rPr lang="en-US" sz="1600" dirty="0">
                    <a:latin typeface="Times New Roman" panose="02020603050405020304" pitchFamily="18" charset="0"/>
                    <a:ea typeface="Times New Roman" panose="02020603050405020304" pitchFamily="18" charset="0"/>
                    <a:cs typeface="Times New Roman" panose="02020603050405020304" pitchFamily="18" charset="0"/>
                  </a:rPr>
                  <a:t> is a precision matrix and </a:t>
                </a:r>
                <a14:m>
                  <m:oMath xmlns:m="http://schemas.openxmlformats.org/officeDocument/2006/math">
                    <m:sSubSup>
                      <m:sSubSupPr>
                        <m:ctrlPr>
                          <a:rPr lang="en-US" sz="1600" i="1">
                            <a:latin typeface="Cambria Math" panose="02040503050406030204" pitchFamily="18" charset="0"/>
                            <a:ea typeface="Times New Roman" panose="02020603050405020304" pitchFamily="18" charset="0"/>
                          </a:rPr>
                        </m:ctrlPr>
                      </m:sSubSupPr>
                      <m:e>
                        <m:r>
                          <a:rPr lang="en-US" sz="1600" i="1">
                            <a:latin typeface="Cambria Math" panose="02040503050406030204" pitchFamily="18" charset="0"/>
                            <a:ea typeface="Times New Roman" panose="02020603050405020304" pitchFamily="18" charset="0"/>
                          </a:rPr>
                          <m:t>𝜎</m:t>
                        </m:r>
                      </m:e>
                      <m:sub>
                        <m:r>
                          <a:rPr lang="en-US" sz="1600" i="1">
                            <a:latin typeface="Cambria Math" panose="02040503050406030204" pitchFamily="18" charset="0"/>
                            <a:ea typeface="Times New Roman" panose="02020603050405020304" pitchFamily="18" charset="0"/>
                          </a:rPr>
                          <m:t>𝜙</m:t>
                        </m:r>
                      </m:sub>
                      <m:sup>
                        <m:r>
                          <a:rPr lang="en-US" sz="1600" i="1">
                            <a:latin typeface="Cambria Math" panose="02040503050406030204" pitchFamily="18" charset="0"/>
                            <a:ea typeface="Times New Roman" panose="02020603050405020304" pitchFamily="18" charset="0"/>
                          </a:rPr>
                          <m:t>2</m:t>
                        </m:r>
                      </m:sup>
                    </m:sSubSup>
                  </m:oMath>
                </a14:m>
                <a:r>
                  <a:rPr lang="en-US" sz="1600" dirty="0">
                    <a:latin typeface="Times New Roman" panose="02020603050405020304" pitchFamily="18" charset="0"/>
                    <a:ea typeface="Times New Roman" panose="02020603050405020304" pitchFamily="18" charset="0"/>
                    <a:cs typeface="Times New Roman" panose="02020603050405020304" pitchFamily="18" charset="0"/>
                  </a:rPr>
                  <a:t> is the marginal variance parameter of the gaussian process. Specifically, </a:t>
                </a:r>
                <a14:m>
                  <m:oMath xmlns:m="http://schemas.openxmlformats.org/officeDocument/2006/math">
                    <m:r>
                      <a:rPr lang="en-US" sz="1600" b="1" i="1">
                        <a:latin typeface="Cambria Math" panose="02040503050406030204" pitchFamily="18" charset="0"/>
                        <a:ea typeface="Times New Roman" panose="02020603050405020304" pitchFamily="18" charset="0"/>
                      </a:rPr>
                      <m:t>𝑸</m:t>
                    </m:r>
                    <m:d>
                      <m:dPr>
                        <m:ctrlPr>
                          <a:rPr lang="en-US" sz="1600" i="1">
                            <a:latin typeface="Cambria Math" panose="02040503050406030204" pitchFamily="18" charset="0"/>
                            <a:ea typeface="Times New Roman" panose="02020603050405020304" pitchFamily="18" charset="0"/>
                          </a:rPr>
                        </m:ctrlPr>
                      </m:dPr>
                      <m:e>
                        <m:r>
                          <a:rPr lang="en-US" sz="1600" b="1" i="1">
                            <a:latin typeface="Cambria Math" panose="02040503050406030204" pitchFamily="18" charset="0"/>
                            <a:ea typeface="Times New Roman" panose="02020603050405020304" pitchFamily="18" charset="0"/>
                          </a:rPr>
                          <m:t>𝑾</m:t>
                        </m:r>
                      </m:e>
                    </m:d>
                    <m:r>
                      <a:rPr lang="en-US" sz="1600" i="1">
                        <a:latin typeface="Cambria Math" panose="02040503050406030204" pitchFamily="18" charset="0"/>
                        <a:ea typeface="Times New Roman" panose="02020603050405020304" pitchFamily="18" charset="0"/>
                      </a:rPr>
                      <m:t>= </m:t>
                    </m:r>
                    <m:r>
                      <a:rPr lang="en-US" sz="1600" i="1">
                        <a:latin typeface="Cambria Math" panose="02040503050406030204" pitchFamily="18" charset="0"/>
                        <a:ea typeface="Times New Roman" panose="02020603050405020304" pitchFamily="18" charset="0"/>
                      </a:rPr>
                      <m:t>𝜌</m:t>
                    </m:r>
                    <m:d>
                      <m:dPr>
                        <m:ctrlPr>
                          <a:rPr lang="en-US" sz="1600" i="1">
                            <a:latin typeface="Cambria Math" panose="02040503050406030204" pitchFamily="18" charset="0"/>
                            <a:ea typeface="Times New Roman" panose="02020603050405020304" pitchFamily="18" charset="0"/>
                          </a:rPr>
                        </m:ctrlPr>
                      </m:dPr>
                      <m:e>
                        <m:r>
                          <m:rPr>
                            <m:sty m:val="p"/>
                          </m:rPr>
                          <a:rPr lang="en-US" sz="1600">
                            <a:latin typeface="Cambria Math" panose="02040503050406030204" pitchFamily="18" charset="0"/>
                            <a:ea typeface="Times New Roman" panose="02020603050405020304" pitchFamily="18" charset="0"/>
                          </a:rPr>
                          <m:t>diag</m:t>
                        </m:r>
                        <m:d>
                          <m:dPr>
                            <m:ctrlPr>
                              <a:rPr lang="en-US" sz="1600" i="1">
                                <a:latin typeface="Cambria Math" panose="02040503050406030204" pitchFamily="18" charset="0"/>
                                <a:ea typeface="Times New Roman" panose="02020603050405020304" pitchFamily="18" charset="0"/>
                              </a:rPr>
                            </m:ctrlPr>
                          </m:dPr>
                          <m:e>
                            <m:r>
                              <a:rPr lang="en-US" sz="1600" b="1" i="1">
                                <a:latin typeface="Cambria Math" panose="02040503050406030204" pitchFamily="18" charset="0"/>
                                <a:ea typeface="Times New Roman" panose="02020603050405020304" pitchFamily="18" charset="0"/>
                              </a:rPr>
                              <m:t>𝑾</m:t>
                            </m:r>
                            <m:r>
                              <a:rPr lang="en-US" sz="1600" b="1" i="1">
                                <a:latin typeface="Cambria Math" panose="02040503050406030204" pitchFamily="18" charset="0"/>
                                <a:ea typeface="Times New Roman" panose="02020603050405020304" pitchFamily="18" charset="0"/>
                              </a:rPr>
                              <m:t>𝟏</m:t>
                            </m:r>
                          </m:e>
                        </m:d>
                        <m:r>
                          <a:rPr lang="en-US" sz="1600" i="1">
                            <a:latin typeface="Cambria Math" panose="02040503050406030204" pitchFamily="18" charset="0"/>
                            <a:ea typeface="Times New Roman" panose="02020603050405020304" pitchFamily="18" charset="0"/>
                          </a:rPr>
                          <m:t>−</m:t>
                        </m:r>
                        <m:r>
                          <a:rPr lang="en-US" sz="1600" b="1" i="1">
                            <a:latin typeface="Cambria Math" panose="02040503050406030204" pitchFamily="18" charset="0"/>
                            <a:ea typeface="Times New Roman" panose="02020603050405020304" pitchFamily="18" charset="0"/>
                          </a:rPr>
                          <m:t>𝑾</m:t>
                        </m:r>
                      </m:e>
                    </m:d>
                    <m:r>
                      <a:rPr lang="en-US" sz="1600" i="1">
                        <a:latin typeface="Cambria Math" panose="02040503050406030204" pitchFamily="18" charset="0"/>
                        <a:ea typeface="Times New Roman" panose="02020603050405020304" pitchFamily="18" charset="0"/>
                      </a:rPr>
                      <m:t>+(1− </m:t>
                    </m:r>
                    <m:r>
                      <a:rPr lang="en-US" sz="1600" i="1">
                        <a:latin typeface="Cambria Math" panose="02040503050406030204" pitchFamily="18" charset="0"/>
                        <a:ea typeface="Times New Roman" panose="02020603050405020304" pitchFamily="18" charset="0"/>
                      </a:rPr>
                      <m:t>𝜌</m:t>
                    </m:r>
                    <m:r>
                      <a:rPr lang="en-US" sz="1600" i="1">
                        <a:latin typeface="Cambria Math" panose="02040503050406030204" pitchFamily="18" charset="0"/>
                        <a:ea typeface="Times New Roman" panose="02020603050405020304" pitchFamily="18" charset="0"/>
                      </a:rPr>
                      <m:t>)</m:t>
                    </m:r>
                    <m:sSub>
                      <m:sSubPr>
                        <m:ctrlPr>
                          <a:rPr lang="en-US" sz="1600" i="1">
                            <a:latin typeface="Cambria Math" panose="02040503050406030204" pitchFamily="18" charset="0"/>
                            <a:ea typeface="Times New Roman" panose="02020603050405020304" pitchFamily="18" charset="0"/>
                          </a:rPr>
                        </m:ctrlPr>
                      </m:sSubPr>
                      <m:e>
                        <m:r>
                          <a:rPr lang="en-US" sz="1600" b="1" i="1">
                            <a:latin typeface="Cambria Math" panose="02040503050406030204" pitchFamily="18" charset="0"/>
                            <a:ea typeface="Times New Roman" panose="02020603050405020304" pitchFamily="18" charset="0"/>
                          </a:rPr>
                          <m:t>𝑰</m:t>
                        </m:r>
                      </m:e>
                      <m:sub>
                        <m:sSub>
                          <m:sSubPr>
                            <m:ctrlPr>
                              <a:rPr lang="en-US" sz="1600" i="1">
                                <a:latin typeface="Cambria Math" panose="02040503050406030204" pitchFamily="18" charset="0"/>
                                <a:ea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rPr>
                              <m:t>𝑛</m:t>
                            </m:r>
                          </m:e>
                          <m:sub>
                            <m:r>
                              <a:rPr lang="en-US" sz="1600" i="1">
                                <a:latin typeface="Cambria Math" panose="02040503050406030204" pitchFamily="18" charset="0"/>
                                <a:ea typeface="Times New Roman" panose="02020603050405020304" pitchFamily="18" charset="0"/>
                              </a:rPr>
                              <m:t>𝒜</m:t>
                            </m:r>
                          </m:sub>
                        </m:sSub>
                      </m:sub>
                    </m:sSub>
                  </m:oMath>
                </a14:m>
                <a:r>
                  <a:rPr lang="en-US" sz="1600" dirty="0">
                    <a:latin typeface="Times New Roman" panose="02020603050405020304" pitchFamily="18" charset="0"/>
                    <a:ea typeface="Times New Roman" panose="02020603050405020304" pitchFamily="18" charset="0"/>
                    <a:cs typeface="Times New Roman" panose="02020603050405020304" pitchFamily="18" charset="0"/>
                  </a:rPr>
                  <a:t>, where</a:t>
                </a:r>
                <a:r>
                  <a:rPr lang="en-US" sz="1600" i="1"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1600" i="1">
                        <a:latin typeface="Cambria Math" panose="02040503050406030204" pitchFamily="18" charset="0"/>
                        <a:ea typeface="Times New Roman" panose="02020603050405020304" pitchFamily="18" charset="0"/>
                      </a:rPr>
                      <m:t>𝜌</m:t>
                    </m:r>
                  </m:oMath>
                </a14:m>
                <a:r>
                  <a:rPr lang="en-US" sz="16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is a spatial autocorrelation parameter, </a:t>
                </a:r>
              </a:p>
              <a:p>
                <a:pPr algn="just"/>
                <a:endParaRPr lang="en-US" sz="1600" dirty="0">
                  <a:latin typeface="Times New Roman" panose="02020603050405020304" pitchFamily="18"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69BE3F7A-6A00-C357-5A96-310B0A49D400}"/>
                  </a:ext>
                </a:extLst>
              </p:cNvPr>
              <p:cNvSpPr>
                <a:spLocks noGrp="1" noRot="1" noChangeAspect="1" noMove="1" noResize="1" noEditPoints="1" noAdjustHandles="1" noChangeArrowheads="1" noChangeShapeType="1" noTextEdit="1"/>
              </p:cNvSpPr>
              <p:nvPr>
                <p:ph idx="1"/>
              </p:nvPr>
            </p:nvSpPr>
            <p:spPr>
              <a:xfrm>
                <a:off x="838200" y="1564527"/>
                <a:ext cx="10515600" cy="4839001"/>
              </a:xfrm>
              <a:blipFill>
                <a:blip r:embed="rId2"/>
                <a:stretch>
                  <a:fillRect l="-362" t="-785" r="-241"/>
                </a:stretch>
              </a:blipFill>
            </p:spPr>
            <p:txBody>
              <a:bodyPr/>
              <a:lstStyle/>
              <a:p>
                <a:r>
                  <a:rPr lang="en-US">
                    <a:noFill/>
                  </a:rPr>
                  <a:t> </a:t>
                </a:r>
              </a:p>
            </p:txBody>
          </p:sp>
        </mc:Fallback>
      </mc:AlternateContent>
    </p:spTree>
    <p:extLst>
      <p:ext uri="{BB962C8B-B14F-4D97-AF65-F5344CB8AC3E}">
        <p14:creationId xmlns:p14="http://schemas.microsoft.com/office/powerpoint/2010/main" val="104568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7ACC0-36A8-7774-CF39-18AB4A6CA6DD}"/>
              </a:ext>
            </a:extLst>
          </p:cNvPr>
          <p:cNvSpPr>
            <a:spLocks noGrp="1"/>
          </p:cNvSpPr>
          <p:nvPr>
            <p:ph type="title"/>
          </p:nvPr>
        </p:nvSpPr>
        <p:spPr>
          <a:xfrm>
            <a:off x="958770" y="229872"/>
            <a:ext cx="5257800" cy="654638"/>
          </a:xfrm>
        </p:spPr>
        <p:txBody>
          <a:bodyPr>
            <a:normAutofit fontScale="90000"/>
          </a:bodyPr>
          <a:lstStyle/>
          <a:p>
            <a:r>
              <a:rPr lang="en-US" sz="2400" b="1" dirty="0">
                <a:latin typeface="+mn-lt"/>
                <a:cs typeface="Times New Roman" panose="02020603050405020304" pitchFamily="18" charset="0"/>
              </a:rPr>
              <a:t>Simulation Experiments Area Configuration</a:t>
            </a:r>
          </a:p>
        </p:txBody>
      </p:sp>
      <p:grpSp>
        <p:nvGrpSpPr>
          <p:cNvPr id="16" name="Group 15">
            <a:extLst>
              <a:ext uri="{FF2B5EF4-FFF2-40B4-BE49-F238E27FC236}">
                <a16:creationId xmlns:a16="http://schemas.microsoft.com/office/drawing/2014/main" id="{EC875529-6816-9450-C7C9-45053E9E41B5}"/>
              </a:ext>
            </a:extLst>
          </p:cNvPr>
          <p:cNvGrpSpPr/>
          <p:nvPr/>
        </p:nvGrpSpPr>
        <p:grpSpPr>
          <a:xfrm>
            <a:off x="471682" y="1055373"/>
            <a:ext cx="10787988" cy="5435505"/>
            <a:chOff x="471682" y="1055373"/>
            <a:chExt cx="10787988" cy="5435505"/>
          </a:xfrm>
        </p:grpSpPr>
        <p:grpSp>
          <p:nvGrpSpPr>
            <p:cNvPr id="9" name="Group 8">
              <a:extLst>
                <a:ext uri="{FF2B5EF4-FFF2-40B4-BE49-F238E27FC236}">
                  <a16:creationId xmlns:a16="http://schemas.microsoft.com/office/drawing/2014/main" id="{1D629B7D-2DA0-7656-1E49-8D0CD3CC3A36}"/>
                </a:ext>
              </a:extLst>
            </p:cNvPr>
            <p:cNvGrpSpPr/>
            <p:nvPr/>
          </p:nvGrpSpPr>
          <p:grpSpPr>
            <a:xfrm>
              <a:off x="471682" y="1055373"/>
              <a:ext cx="10621145" cy="5435505"/>
              <a:chOff x="471682" y="1055373"/>
              <a:chExt cx="10621145" cy="5435505"/>
            </a:xfrm>
          </p:grpSpPr>
          <p:grpSp>
            <p:nvGrpSpPr>
              <p:cNvPr id="4" name="Group 3">
                <a:extLst>
                  <a:ext uri="{FF2B5EF4-FFF2-40B4-BE49-F238E27FC236}">
                    <a16:creationId xmlns:a16="http://schemas.microsoft.com/office/drawing/2014/main" id="{258DA4CA-9277-7B3F-0CEC-4D1BD2FF729E}"/>
                  </a:ext>
                </a:extLst>
              </p:cNvPr>
              <p:cNvGrpSpPr/>
              <p:nvPr/>
            </p:nvGrpSpPr>
            <p:grpSpPr>
              <a:xfrm>
                <a:off x="650992" y="1055373"/>
                <a:ext cx="10441835" cy="5203338"/>
                <a:chOff x="650992" y="1055373"/>
                <a:chExt cx="10441835" cy="5203338"/>
              </a:xfrm>
            </p:grpSpPr>
            <p:grpSp>
              <p:nvGrpSpPr>
                <p:cNvPr id="85" name="Group 84">
                  <a:extLst>
                    <a:ext uri="{FF2B5EF4-FFF2-40B4-BE49-F238E27FC236}">
                      <a16:creationId xmlns:a16="http://schemas.microsoft.com/office/drawing/2014/main" id="{9B77A023-341C-A7B7-BAF6-B98B947181D6}"/>
                    </a:ext>
                  </a:extLst>
                </p:cNvPr>
                <p:cNvGrpSpPr/>
                <p:nvPr/>
              </p:nvGrpSpPr>
              <p:grpSpPr>
                <a:xfrm>
                  <a:off x="650992" y="1055373"/>
                  <a:ext cx="10441835" cy="5203338"/>
                  <a:chOff x="650992" y="1055373"/>
                  <a:chExt cx="10441835" cy="5203338"/>
                </a:xfrm>
              </p:grpSpPr>
              <p:grpSp>
                <p:nvGrpSpPr>
                  <p:cNvPr id="82" name="Group 81">
                    <a:extLst>
                      <a:ext uri="{FF2B5EF4-FFF2-40B4-BE49-F238E27FC236}">
                        <a16:creationId xmlns:a16="http://schemas.microsoft.com/office/drawing/2014/main" id="{351BAE40-E983-E309-FC6B-AF5C74BEEF16}"/>
                      </a:ext>
                    </a:extLst>
                  </p:cNvPr>
                  <p:cNvGrpSpPr/>
                  <p:nvPr/>
                </p:nvGrpSpPr>
                <p:grpSpPr>
                  <a:xfrm>
                    <a:off x="650992" y="1624761"/>
                    <a:ext cx="10441835" cy="4633950"/>
                    <a:chOff x="650992" y="1624761"/>
                    <a:chExt cx="10441835" cy="4633950"/>
                  </a:xfrm>
                </p:grpSpPr>
                <p:grpSp>
                  <p:nvGrpSpPr>
                    <p:cNvPr id="75" name="Group 74">
                      <a:extLst>
                        <a:ext uri="{FF2B5EF4-FFF2-40B4-BE49-F238E27FC236}">
                          <a16:creationId xmlns:a16="http://schemas.microsoft.com/office/drawing/2014/main" id="{45D466EF-221F-BD6C-00BB-21F5658B21D8}"/>
                        </a:ext>
                      </a:extLst>
                    </p:cNvPr>
                    <p:cNvGrpSpPr/>
                    <p:nvPr/>
                  </p:nvGrpSpPr>
                  <p:grpSpPr>
                    <a:xfrm>
                      <a:off x="650992" y="1624761"/>
                      <a:ext cx="5196342" cy="4633950"/>
                      <a:chOff x="542759" y="1977459"/>
                      <a:chExt cx="5196342" cy="4633950"/>
                    </a:xfrm>
                  </p:grpSpPr>
                  <p:grpSp>
                    <p:nvGrpSpPr>
                      <p:cNvPr id="72" name="Group 71">
                        <a:extLst>
                          <a:ext uri="{FF2B5EF4-FFF2-40B4-BE49-F238E27FC236}">
                            <a16:creationId xmlns:a16="http://schemas.microsoft.com/office/drawing/2014/main" id="{AC46BC80-AC43-7368-DDF6-71F710A3ED99}"/>
                          </a:ext>
                        </a:extLst>
                      </p:cNvPr>
                      <p:cNvGrpSpPr/>
                      <p:nvPr/>
                    </p:nvGrpSpPr>
                    <p:grpSpPr>
                      <a:xfrm>
                        <a:off x="542759" y="1977459"/>
                        <a:ext cx="5059881" cy="4330832"/>
                        <a:chOff x="542759" y="1977459"/>
                        <a:chExt cx="5059881" cy="4330832"/>
                      </a:xfrm>
                    </p:grpSpPr>
                    <p:grpSp>
                      <p:nvGrpSpPr>
                        <p:cNvPr id="36" name="Group 35">
                          <a:extLst>
                            <a:ext uri="{FF2B5EF4-FFF2-40B4-BE49-F238E27FC236}">
                              <a16:creationId xmlns:a16="http://schemas.microsoft.com/office/drawing/2014/main" id="{CE05AFF9-43F9-CED1-5DBB-5D5F17843CEA}"/>
                            </a:ext>
                          </a:extLst>
                        </p:cNvPr>
                        <p:cNvGrpSpPr/>
                        <p:nvPr/>
                      </p:nvGrpSpPr>
                      <p:grpSpPr>
                        <a:xfrm>
                          <a:off x="811790" y="2114676"/>
                          <a:ext cx="4790850" cy="4193615"/>
                          <a:chOff x="1189477" y="835325"/>
                          <a:chExt cx="4790850" cy="4193615"/>
                        </a:xfrm>
                      </p:grpSpPr>
                      <p:grpSp>
                        <p:nvGrpSpPr>
                          <p:cNvPr id="34" name="Group 33">
                            <a:extLst>
                              <a:ext uri="{FF2B5EF4-FFF2-40B4-BE49-F238E27FC236}">
                                <a16:creationId xmlns:a16="http://schemas.microsoft.com/office/drawing/2014/main" id="{5350B81C-712F-43F5-B247-026A88BC75EB}"/>
                              </a:ext>
                            </a:extLst>
                          </p:cNvPr>
                          <p:cNvGrpSpPr/>
                          <p:nvPr/>
                        </p:nvGrpSpPr>
                        <p:grpSpPr>
                          <a:xfrm>
                            <a:off x="1189477" y="835325"/>
                            <a:ext cx="4790850" cy="4193615"/>
                            <a:chOff x="941282" y="2108359"/>
                            <a:chExt cx="4790850" cy="4193615"/>
                          </a:xfrm>
                        </p:grpSpPr>
                        <p:grpSp>
                          <p:nvGrpSpPr>
                            <p:cNvPr id="27" name="Group 26">
                              <a:extLst>
                                <a:ext uri="{FF2B5EF4-FFF2-40B4-BE49-F238E27FC236}">
                                  <a16:creationId xmlns:a16="http://schemas.microsoft.com/office/drawing/2014/main" id="{3A90AF1E-8B22-B68F-2343-C288F90624FD}"/>
                                </a:ext>
                              </a:extLst>
                            </p:cNvPr>
                            <p:cNvGrpSpPr/>
                            <p:nvPr/>
                          </p:nvGrpSpPr>
                          <p:grpSpPr>
                            <a:xfrm>
                              <a:off x="941282" y="2108359"/>
                              <a:ext cx="91440" cy="3896706"/>
                              <a:chOff x="612533" y="2126407"/>
                              <a:chExt cx="91440" cy="3896706"/>
                            </a:xfrm>
                          </p:grpSpPr>
                          <p:cxnSp>
                            <p:nvCxnSpPr>
                              <p:cNvPr id="10" name="Straight Connector 9">
                                <a:extLst>
                                  <a:ext uri="{FF2B5EF4-FFF2-40B4-BE49-F238E27FC236}">
                                    <a16:creationId xmlns:a16="http://schemas.microsoft.com/office/drawing/2014/main" id="{DE2DA603-C71A-112B-B58A-62E09D893ED4}"/>
                                  </a:ext>
                                </a:extLst>
                              </p:cNvPr>
                              <p:cNvCxnSpPr>
                                <a:cxnSpLocks/>
                              </p:cNvCxnSpPr>
                              <p:nvPr/>
                            </p:nvCxnSpPr>
                            <p:spPr>
                              <a:xfrm>
                                <a:off x="703973" y="2126407"/>
                                <a:ext cx="0" cy="3896139"/>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4089157-02BF-51B1-F93A-BB6CD7B56A90}"/>
                                  </a:ext>
                                </a:extLst>
                              </p:cNvPr>
                              <p:cNvCxnSpPr>
                                <a:cxnSpLocks/>
                              </p:cNvCxnSpPr>
                              <p:nvPr/>
                            </p:nvCxnSpPr>
                            <p:spPr>
                              <a:xfrm flipV="1">
                                <a:off x="612533" y="2126973"/>
                                <a:ext cx="9144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7E2963-1F2F-EF5D-8A72-73674BA4039C}"/>
                                  </a:ext>
                                </a:extLst>
                              </p:cNvPr>
                              <p:cNvCxnSpPr>
                                <a:cxnSpLocks/>
                              </p:cNvCxnSpPr>
                              <p:nvPr/>
                            </p:nvCxnSpPr>
                            <p:spPr>
                              <a:xfrm>
                                <a:off x="612533" y="6022546"/>
                                <a:ext cx="91440" cy="5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FBEEC580-0FFA-C34D-4D8F-DA9A6A4227EB}"/>
                                </a:ext>
                              </a:extLst>
                            </p:cNvPr>
                            <p:cNvGrpSpPr/>
                            <p:nvPr/>
                          </p:nvGrpSpPr>
                          <p:grpSpPr>
                            <a:xfrm>
                              <a:off x="1229706" y="6210532"/>
                              <a:ext cx="4502426" cy="91442"/>
                              <a:chOff x="1216454" y="6370979"/>
                              <a:chExt cx="4502426" cy="91442"/>
                            </a:xfrm>
                          </p:grpSpPr>
                          <p:cxnSp>
                            <p:nvCxnSpPr>
                              <p:cNvPr id="15" name="Straight Connector 14">
                                <a:extLst>
                                  <a:ext uri="{FF2B5EF4-FFF2-40B4-BE49-F238E27FC236}">
                                    <a16:creationId xmlns:a16="http://schemas.microsoft.com/office/drawing/2014/main" id="{AAD24F51-249D-4C84-E762-A2011A0E9243}"/>
                                  </a:ext>
                                </a:extLst>
                              </p:cNvPr>
                              <p:cNvCxnSpPr>
                                <a:cxnSpLocks/>
                              </p:cNvCxnSpPr>
                              <p:nvPr/>
                            </p:nvCxnSpPr>
                            <p:spPr>
                              <a:xfrm flipH="1">
                                <a:off x="1216454" y="6370979"/>
                                <a:ext cx="450242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187F13F-7EEA-0D9C-9DE5-A8E7D1DF01FE}"/>
                                  </a:ext>
                                </a:extLst>
                              </p:cNvPr>
                              <p:cNvCxnSpPr>
                                <a:cxnSpLocks/>
                              </p:cNvCxnSpPr>
                              <p:nvPr/>
                            </p:nvCxnSpPr>
                            <p:spPr>
                              <a:xfrm flipV="1">
                                <a:off x="5718124" y="637098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a:extLst>
                              <a:ext uri="{FF2B5EF4-FFF2-40B4-BE49-F238E27FC236}">
                                <a16:creationId xmlns:a16="http://schemas.microsoft.com/office/drawing/2014/main" id="{B29A7497-DD3B-BC1F-D86F-5E28B16B42EE}"/>
                              </a:ext>
                            </a:extLst>
                          </p:cNvPr>
                          <p:cNvCxnSpPr>
                            <a:cxnSpLocks/>
                          </p:cNvCxnSpPr>
                          <p:nvPr/>
                        </p:nvCxnSpPr>
                        <p:spPr>
                          <a:xfrm flipV="1">
                            <a:off x="1477145" y="4937498"/>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BB989143-6D93-EDC4-B4B5-6804B5A08D8A}"/>
                            </a:ext>
                          </a:extLst>
                        </p:cNvPr>
                        <p:cNvSpPr txBox="1"/>
                        <p:nvPr/>
                      </p:nvSpPr>
                      <p:spPr>
                        <a:xfrm rot="16200000">
                          <a:off x="583702" y="5856926"/>
                          <a:ext cx="274434"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0</a:t>
                          </a:r>
                        </a:p>
                      </p:txBody>
                    </p:sp>
                    <p:sp>
                      <p:nvSpPr>
                        <p:cNvPr id="71" name="TextBox 70">
                          <a:extLst>
                            <a:ext uri="{FF2B5EF4-FFF2-40B4-BE49-F238E27FC236}">
                              <a16:creationId xmlns:a16="http://schemas.microsoft.com/office/drawing/2014/main" id="{6D62506B-543C-C520-D7AD-2DD94D7611CC}"/>
                            </a:ext>
                          </a:extLst>
                        </p:cNvPr>
                        <p:cNvSpPr txBox="1"/>
                        <p:nvPr/>
                      </p:nvSpPr>
                      <p:spPr>
                        <a:xfrm rot="16200000">
                          <a:off x="559431" y="1960787"/>
                          <a:ext cx="274434"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1</a:t>
                          </a:r>
                        </a:p>
                      </p:txBody>
                    </p:sp>
                  </p:grpSp>
                  <p:sp>
                    <p:nvSpPr>
                      <p:cNvPr id="73" name="TextBox 72">
                        <a:extLst>
                          <a:ext uri="{FF2B5EF4-FFF2-40B4-BE49-F238E27FC236}">
                            <a16:creationId xmlns:a16="http://schemas.microsoft.com/office/drawing/2014/main" id="{8648900B-B8AF-70A1-B5CC-A3113B1492F3}"/>
                          </a:ext>
                        </a:extLst>
                      </p:cNvPr>
                      <p:cNvSpPr txBox="1"/>
                      <p:nvPr/>
                    </p:nvSpPr>
                    <p:spPr>
                      <a:xfrm>
                        <a:off x="962241" y="6303632"/>
                        <a:ext cx="274434"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0</a:t>
                        </a:r>
                      </a:p>
                    </p:txBody>
                  </p:sp>
                  <p:sp>
                    <p:nvSpPr>
                      <p:cNvPr id="74" name="TextBox 73">
                        <a:extLst>
                          <a:ext uri="{FF2B5EF4-FFF2-40B4-BE49-F238E27FC236}">
                            <a16:creationId xmlns:a16="http://schemas.microsoft.com/office/drawing/2014/main" id="{B7E8B0B5-78BA-05C6-003A-C0D1CE3928F6}"/>
                          </a:ext>
                        </a:extLst>
                      </p:cNvPr>
                      <p:cNvSpPr txBox="1"/>
                      <p:nvPr/>
                    </p:nvSpPr>
                    <p:spPr>
                      <a:xfrm>
                        <a:off x="5464667" y="6303631"/>
                        <a:ext cx="274434"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1</a:t>
                        </a:r>
                      </a:p>
                    </p:txBody>
                  </p:sp>
                </p:grpSp>
                <p:cxnSp>
                  <p:nvCxnSpPr>
                    <p:cNvPr id="76" name="Straight Connector 75">
                      <a:extLst>
                        <a:ext uri="{FF2B5EF4-FFF2-40B4-BE49-F238E27FC236}">
                          <a16:creationId xmlns:a16="http://schemas.microsoft.com/office/drawing/2014/main" id="{CD77D981-2E8A-5F1F-B706-6BAB037EF49F}"/>
                        </a:ext>
                      </a:extLst>
                    </p:cNvPr>
                    <p:cNvCxnSpPr>
                      <a:cxnSpLocks/>
                    </p:cNvCxnSpPr>
                    <p:nvPr/>
                  </p:nvCxnSpPr>
                  <p:spPr>
                    <a:xfrm flipH="1">
                      <a:off x="6445825" y="5873712"/>
                      <a:ext cx="4502426" cy="0"/>
                    </a:xfrm>
                    <a:prstGeom prst="line">
                      <a:avLst/>
                    </a:prstGeom>
                    <a:ln w="19050"/>
                  </p:spPr>
                  <p:style>
                    <a:lnRef idx="1">
                      <a:schemeClr val="dk1"/>
                    </a:lnRef>
                    <a:fillRef idx="0">
                      <a:schemeClr val="dk1"/>
                    </a:fillRef>
                    <a:effectRef idx="0">
                      <a:schemeClr val="dk1"/>
                    </a:effectRef>
                    <a:fontRef idx="minor">
                      <a:schemeClr val="tx1"/>
                    </a:fontRef>
                  </p:style>
                </p:cxnSp>
                <p:sp>
                  <p:nvSpPr>
                    <p:cNvPr id="77" name="TextBox 76">
                      <a:extLst>
                        <a:ext uri="{FF2B5EF4-FFF2-40B4-BE49-F238E27FC236}">
                          <a16:creationId xmlns:a16="http://schemas.microsoft.com/office/drawing/2014/main" id="{AE6589DE-7B41-750C-D9AE-794CBB502D94}"/>
                        </a:ext>
                      </a:extLst>
                    </p:cNvPr>
                    <p:cNvSpPr txBox="1"/>
                    <p:nvPr/>
                  </p:nvSpPr>
                  <p:spPr>
                    <a:xfrm>
                      <a:off x="6315967" y="5950934"/>
                      <a:ext cx="274434"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0</a:t>
                      </a:r>
                    </a:p>
                  </p:txBody>
                </p:sp>
                <p:sp>
                  <p:nvSpPr>
                    <p:cNvPr id="78" name="TextBox 77">
                      <a:extLst>
                        <a:ext uri="{FF2B5EF4-FFF2-40B4-BE49-F238E27FC236}">
                          <a16:creationId xmlns:a16="http://schemas.microsoft.com/office/drawing/2014/main" id="{1D23BEE9-4F96-EC7F-C85C-3B6DF7E8DB98}"/>
                        </a:ext>
                      </a:extLst>
                    </p:cNvPr>
                    <p:cNvSpPr txBox="1"/>
                    <p:nvPr/>
                  </p:nvSpPr>
                  <p:spPr>
                    <a:xfrm>
                      <a:off x="10818393" y="5950933"/>
                      <a:ext cx="274434"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1</a:t>
                      </a:r>
                    </a:p>
                  </p:txBody>
                </p:sp>
                <p:cxnSp>
                  <p:nvCxnSpPr>
                    <p:cNvPr id="79" name="Straight Connector 78">
                      <a:extLst>
                        <a:ext uri="{FF2B5EF4-FFF2-40B4-BE49-F238E27FC236}">
                          <a16:creationId xmlns:a16="http://schemas.microsoft.com/office/drawing/2014/main" id="{D715A325-1220-A2B9-0DA1-4C64932695D2}"/>
                        </a:ext>
                      </a:extLst>
                    </p:cNvPr>
                    <p:cNvCxnSpPr>
                      <a:cxnSpLocks/>
                    </p:cNvCxnSpPr>
                    <p:nvPr/>
                  </p:nvCxnSpPr>
                  <p:spPr>
                    <a:xfrm flipV="1">
                      <a:off x="6450345" y="587286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49C288B-1F1B-25EF-38FC-7A0CFC885355}"/>
                        </a:ext>
                      </a:extLst>
                    </p:cNvPr>
                    <p:cNvCxnSpPr>
                      <a:cxnSpLocks/>
                    </p:cNvCxnSpPr>
                    <p:nvPr/>
                  </p:nvCxnSpPr>
                  <p:spPr>
                    <a:xfrm flipV="1">
                      <a:off x="10948251" y="5872858"/>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E758433B-221C-B1AC-1592-30B93A8586AC}"/>
                      </a:ext>
                    </a:extLst>
                  </p:cNvPr>
                  <p:cNvSpPr txBox="1"/>
                  <p:nvPr/>
                </p:nvSpPr>
                <p:spPr>
                  <a:xfrm>
                    <a:off x="724571" y="1055373"/>
                    <a:ext cx="46839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(a)</a:t>
                    </a:r>
                  </a:p>
                </p:txBody>
              </p:sp>
              <p:sp>
                <p:nvSpPr>
                  <p:cNvPr id="84" name="TextBox 83">
                    <a:extLst>
                      <a:ext uri="{FF2B5EF4-FFF2-40B4-BE49-F238E27FC236}">
                        <a16:creationId xmlns:a16="http://schemas.microsoft.com/office/drawing/2014/main" id="{559718D1-A824-9EFB-8DA5-F4078CC71223}"/>
                      </a:ext>
                    </a:extLst>
                  </p:cNvPr>
                  <p:cNvSpPr txBox="1"/>
                  <p:nvPr/>
                </p:nvSpPr>
                <p:spPr>
                  <a:xfrm>
                    <a:off x="6302944" y="1055373"/>
                    <a:ext cx="482824"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(b)</a:t>
                    </a:r>
                  </a:p>
                </p:txBody>
              </p:sp>
            </p:grpSp>
            <p:sp>
              <p:nvSpPr>
                <p:cNvPr id="3" name="TextBox 2">
                  <a:extLst>
                    <a:ext uri="{FF2B5EF4-FFF2-40B4-BE49-F238E27FC236}">
                      <a16:creationId xmlns:a16="http://schemas.microsoft.com/office/drawing/2014/main" id="{412D7A76-A717-86E4-2462-EB1947EA14B2}"/>
                    </a:ext>
                  </a:extLst>
                </p:cNvPr>
                <p:cNvSpPr txBox="1"/>
                <p:nvPr/>
              </p:nvSpPr>
              <p:spPr>
                <a:xfrm>
                  <a:off x="2000460" y="1202359"/>
                  <a:ext cx="2726259" cy="369332"/>
                </a:xfrm>
                <a:prstGeom prst="rect">
                  <a:avLst/>
                </a:prstGeom>
                <a:noFill/>
              </p:spPr>
              <p:txBody>
                <a:bodyPr wrap="none" rtlCol="0">
                  <a:spAutoFit/>
                </a:bodyPr>
                <a:lstStyle/>
                <a:p>
                  <a:r>
                    <a:rPr lang="en-US" b="1" dirty="0"/>
                    <a:t>Area Observations (30*30)</a:t>
                  </a:r>
                </a:p>
              </p:txBody>
            </p:sp>
            <p:sp>
              <p:nvSpPr>
                <p:cNvPr id="37" name="TextBox 36">
                  <a:extLst>
                    <a:ext uri="{FF2B5EF4-FFF2-40B4-BE49-F238E27FC236}">
                      <a16:creationId xmlns:a16="http://schemas.microsoft.com/office/drawing/2014/main" id="{03FF644E-235A-39EA-4AE3-1090DE07864C}"/>
                    </a:ext>
                  </a:extLst>
                </p:cNvPr>
                <p:cNvSpPr txBox="1"/>
                <p:nvPr/>
              </p:nvSpPr>
              <p:spPr>
                <a:xfrm>
                  <a:off x="7412125" y="1202359"/>
                  <a:ext cx="2779415" cy="369332"/>
                </a:xfrm>
                <a:prstGeom prst="rect">
                  <a:avLst/>
                </a:prstGeom>
                <a:noFill/>
              </p:spPr>
              <p:txBody>
                <a:bodyPr wrap="none" rtlCol="0">
                  <a:spAutoFit/>
                </a:bodyPr>
                <a:lstStyle/>
                <a:p>
                  <a:r>
                    <a:rPr lang="en-US" b="1" dirty="0"/>
                    <a:t>Grids Simulation (150*150)</a:t>
                  </a:r>
                </a:p>
              </p:txBody>
            </p:sp>
          </p:grpSp>
          <p:sp>
            <p:nvSpPr>
              <p:cNvPr id="6" name="TextBox 5">
                <a:extLst>
                  <a:ext uri="{FF2B5EF4-FFF2-40B4-BE49-F238E27FC236}">
                    <a16:creationId xmlns:a16="http://schemas.microsoft.com/office/drawing/2014/main" id="{6A9FA2C3-9C03-7D28-F274-35304FEAC543}"/>
                  </a:ext>
                </a:extLst>
              </p:cNvPr>
              <p:cNvSpPr txBox="1"/>
              <p:nvPr/>
            </p:nvSpPr>
            <p:spPr>
              <a:xfrm>
                <a:off x="3317634" y="6090768"/>
                <a:ext cx="295274" cy="400110"/>
              </a:xfrm>
              <a:prstGeom prst="rect">
                <a:avLst/>
              </a:prstGeom>
              <a:noFill/>
            </p:spPr>
            <p:txBody>
              <a:bodyPr wrap="none" rtlCol="0">
                <a:spAutoFit/>
              </a:bodyPr>
              <a:lstStyle/>
              <a:p>
                <a:r>
                  <a:rPr lang="en-US" sz="2000" dirty="0"/>
                  <a:t>x</a:t>
                </a:r>
              </a:p>
            </p:txBody>
          </p:sp>
          <p:sp>
            <p:nvSpPr>
              <p:cNvPr id="38" name="TextBox 37">
                <a:extLst>
                  <a:ext uri="{FF2B5EF4-FFF2-40B4-BE49-F238E27FC236}">
                    <a16:creationId xmlns:a16="http://schemas.microsoft.com/office/drawing/2014/main" id="{8DA535A1-B674-1FBC-A630-C03BDFC13F84}"/>
                  </a:ext>
                </a:extLst>
              </p:cNvPr>
              <p:cNvSpPr txBox="1"/>
              <p:nvPr/>
            </p:nvSpPr>
            <p:spPr>
              <a:xfrm>
                <a:off x="471682" y="3473462"/>
                <a:ext cx="300082" cy="400110"/>
              </a:xfrm>
              <a:prstGeom prst="rect">
                <a:avLst/>
              </a:prstGeom>
              <a:noFill/>
            </p:spPr>
            <p:txBody>
              <a:bodyPr wrap="none" rtlCol="0">
                <a:spAutoFit/>
              </a:bodyPr>
              <a:lstStyle/>
              <a:p>
                <a:r>
                  <a:rPr lang="en-US" sz="2000" dirty="0"/>
                  <a:t>y</a:t>
                </a:r>
              </a:p>
            </p:txBody>
          </p:sp>
        </p:grpSp>
        <p:pic>
          <p:nvPicPr>
            <p:cNvPr id="12" name="Picture 11">
              <a:extLst>
                <a:ext uri="{FF2B5EF4-FFF2-40B4-BE49-F238E27FC236}">
                  <a16:creationId xmlns:a16="http://schemas.microsoft.com/office/drawing/2014/main" id="{9D23F449-22B3-1FFE-2123-67066613A9E8}"/>
                </a:ext>
              </a:extLst>
            </p:cNvPr>
            <p:cNvPicPr>
              <a:picLocks noChangeAspect="1"/>
            </p:cNvPicPr>
            <p:nvPr/>
          </p:nvPicPr>
          <p:blipFill>
            <a:blip r:embed="rId2"/>
            <a:stretch>
              <a:fillRect/>
            </a:stretch>
          </p:blipFill>
          <p:spPr>
            <a:xfrm>
              <a:off x="859460" y="1455483"/>
              <a:ext cx="5186858" cy="4635966"/>
            </a:xfrm>
            <a:prstGeom prst="rect">
              <a:avLst/>
            </a:prstGeom>
          </p:spPr>
        </p:pic>
        <p:pic>
          <p:nvPicPr>
            <p:cNvPr id="14" name="Picture 13">
              <a:extLst>
                <a:ext uri="{FF2B5EF4-FFF2-40B4-BE49-F238E27FC236}">
                  <a16:creationId xmlns:a16="http://schemas.microsoft.com/office/drawing/2014/main" id="{B2DA71FE-7950-DC05-CB50-B3EBCCD02A15}"/>
                </a:ext>
              </a:extLst>
            </p:cNvPr>
            <p:cNvPicPr>
              <a:picLocks noChangeAspect="1"/>
            </p:cNvPicPr>
            <p:nvPr/>
          </p:nvPicPr>
          <p:blipFill>
            <a:blip r:embed="rId3"/>
            <a:stretch>
              <a:fillRect/>
            </a:stretch>
          </p:blipFill>
          <p:spPr>
            <a:xfrm>
              <a:off x="6133378" y="1455483"/>
              <a:ext cx="5126292" cy="4625695"/>
            </a:xfrm>
            <a:prstGeom prst="rect">
              <a:avLst/>
            </a:prstGeom>
          </p:spPr>
        </p:pic>
      </p:grpSp>
    </p:spTree>
    <p:extLst>
      <p:ext uri="{BB962C8B-B14F-4D97-AF65-F5344CB8AC3E}">
        <p14:creationId xmlns:p14="http://schemas.microsoft.com/office/powerpoint/2010/main" val="2013358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1AF9D-88E5-BED9-B8DE-EA911674AF4B}"/>
              </a:ext>
            </a:extLst>
          </p:cNvPr>
          <p:cNvSpPr>
            <a:spLocks noGrp="1"/>
          </p:cNvSpPr>
          <p:nvPr>
            <p:ph type="title"/>
          </p:nvPr>
        </p:nvSpPr>
        <p:spPr>
          <a:xfrm>
            <a:off x="803887" y="264174"/>
            <a:ext cx="8079055" cy="744503"/>
          </a:xfrm>
        </p:spPr>
        <p:txBody>
          <a:bodyPr>
            <a:normAutofit/>
          </a:bodyPr>
          <a:lstStyle/>
          <a:p>
            <a:r>
              <a:rPr lang="en-US" sz="2000" b="1" dirty="0">
                <a:latin typeface="Times New Roman" panose="02020603050405020304" pitchFamily="18" charset="0"/>
                <a:cs typeface="Times New Roman" panose="02020603050405020304" pitchFamily="18" charset="0"/>
              </a:rPr>
              <a:t>(Hierarchical) Poisson Spatial Disaggregation Regression (HPSDRM) Simulation Model Set Up</a:t>
            </a:r>
          </a:p>
        </p:txBody>
      </p:sp>
      <p:grpSp>
        <p:nvGrpSpPr>
          <p:cNvPr id="80" name="Group 79">
            <a:extLst>
              <a:ext uri="{FF2B5EF4-FFF2-40B4-BE49-F238E27FC236}">
                <a16:creationId xmlns:a16="http://schemas.microsoft.com/office/drawing/2014/main" id="{E777D79D-11FC-E601-9498-0C4EB39BCB64}"/>
              </a:ext>
            </a:extLst>
          </p:cNvPr>
          <p:cNvGrpSpPr/>
          <p:nvPr/>
        </p:nvGrpSpPr>
        <p:grpSpPr>
          <a:xfrm>
            <a:off x="649862" y="1211667"/>
            <a:ext cx="10292889" cy="4961931"/>
            <a:chOff x="649862" y="1211667"/>
            <a:chExt cx="10292889" cy="4961931"/>
          </a:xfrm>
        </p:grpSpPr>
        <p:sp>
          <p:nvSpPr>
            <p:cNvPr id="65" name="TextBox 64">
              <a:extLst>
                <a:ext uri="{FF2B5EF4-FFF2-40B4-BE49-F238E27FC236}">
                  <a16:creationId xmlns:a16="http://schemas.microsoft.com/office/drawing/2014/main" id="{9AB2A90D-F713-38B1-B5BE-55A7890FF9A4}"/>
                </a:ext>
              </a:extLst>
            </p:cNvPr>
            <p:cNvSpPr txBox="1"/>
            <p:nvPr/>
          </p:nvSpPr>
          <p:spPr>
            <a:xfrm>
              <a:off x="6036128" y="2113502"/>
              <a:ext cx="948208" cy="276999"/>
            </a:xfrm>
            <a:prstGeom prst="rect">
              <a:avLst/>
            </a:prstGeom>
            <a:noFill/>
          </p:spPr>
          <p:txBody>
            <a:bodyPr wrap="none" rtlCol="0">
              <a:spAutoFit/>
            </a:bodyPr>
            <a:lstStyle/>
            <a:p>
              <a:r>
                <a:rPr lang="en-US" sz="1200" b="1" dirty="0"/>
                <a:t>Covariances</a:t>
              </a:r>
            </a:p>
          </p:txBody>
        </p:sp>
        <p:grpSp>
          <p:nvGrpSpPr>
            <p:cNvPr id="79" name="Group 78">
              <a:extLst>
                <a:ext uri="{FF2B5EF4-FFF2-40B4-BE49-F238E27FC236}">
                  <a16:creationId xmlns:a16="http://schemas.microsoft.com/office/drawing/2014/main" id="{25A70443-48C7-644C-5FB9-3AC4901E6D8E}"/>
                </a:ext>
              </a:extLst>
            </p:cNvPr>
            <p:cNvGrpSpPr/>
            <p:nvPr/>
          </p:nvGrpSpPr>
          <p:grpSpPr>
            <a:xfrm>
              <a:off x="649862" y="1211667"/>
              <a:ext cx="10292889" cy="4961931"/>
              <a:chOff x="649862" y="1211667"/>
              <a:chExt cx="10292889" cy="4961931"/>
            </a:xfrm>
          </p:grpSpPr>
          <p:grpSp>
            <p:nvGrpSpPr>
              <p:cNvPr id="63" name="Group 62">
                <a:extLst>
                  <a:ext uri="{FF2B5EF4-FFF2-40B4-BE49-F238E27FC236}">
                    <a16:creationId xmlns:a16="http://schemas.microsoft.com/office/drawing/2014/main" id="{D94BDABF-6869-83A3-B251-1F99F240E54D}"/>
                  </a:ext>
                </a:extLst>
              </p:cNvPr>
              <p:cNvGrpSpPr/>
              <p:nvPr/>
            </p:nvGrpSpPr>
            <p:grpSpPr>
              <a:xfrm>
                <a:off x="660568" y="1211667"/>
                <a:ext cx="10282183" cy="4961931"/>
                <a:chOff x="901504" y="1207751"/>
                <a:chExt cx="10282183" cy="4961931"/>
              </a:xfrm>
            </p:grpSpPr>
            <p:grpSp>
              <p:nvGrpSpPr>
                <p:cNvPr id="53" name="Group 52">
                  <a:extLst>
                    <a:ext uri="{FF2B5EF4-FFF2-40B4-BE49-F238E27FC236}">
                      <a16:creationId xmlns:a16="http://schemas.microsoft.com/office/drawing/2014/main" id="{13E6611C-3564-8D2A-4416-97B84A9424A0}"/>
                    </a:ext>
                  </a:extLst>
                </p:cNvPr>
                <p:cNvGrpSpPr/>
                <p:nvPr/>
              </p:nvGrpSpPr>
              <p:grpSpPr>
                <a:xfrm>
                  <a:off x="901504" y="1207751"/>
                  <a:ext cx="10282183" cy="4925276"/>
                  <a:chOff x="901504" y="1207751"/>
                  <a:chExt cx="10282183" cy="4925276"/>
                </a:xfrm>
              </p:grpSpPr>
              <p:grpSp>
                <p:nvGrpSpPr>
                  <p:cNvPr id="10" name="Group 9">
                    <a:extLst>
                      <a:ext uri="{FF2B5EF4-FFF2-40B4-BE49-F238E27FC236}">
                        <a16:creationId xmlns:a16="http://schemas.microsoft.com/office/drawing/2014/main" id="{803A5CD6-B963-D8EA-1BCB-6BDC6CEC220B}"/>
                      </a:ext>
                    </a:extLst>
                  </p:cNvPr>
                  <p:cNvGrpSpPr/>
                  <p:nvPr/>
                </p:nvGrpSpPr>
                <p:grpSpPr>
                  <a:xfrm>
                    <a:off x="901504" y="1207751"/>
                    <a:ext cx="9775470" cy="4925276"/>
                    <a:chOff x="277434" y="723778"/>
                    <a:chExt cx="10556105" cy="5820879"/>
                  </a:xfrm>
                </p:grpSpPr>
                <p:grpSp>
                  <p:nvGrpSpPr>
                    <p:cNvPr id="3" name="Group 2">
                      <a:extLst>
                        <a:ext uri="{FF2B5EF4-FFF2-40B4-BE49-F238E27FC236}">
                          <a16:creationId xmlns:a16="http://schemas.microsoft.com/office/drawing/2014/main" id="{E464C7FC-A341-167E-E704-4A8BADE59268}"/>
                        </a:ext>
                      </a:extLst>
                    </p:cNvPr>
                    <p:cNvGrpSpPr/>
                    <p:nvPr/>
                  </p:nvGrpSpPr>
                  <p:grpSpPr>
                    <a:xfrm>
                      <a:off x="277434" y="869275"/>
                      <a:ext cx="3936059" cy="5675382"/>
                      <a:chOff x="133576" y="360738"/>
                      <a:chExt cx="3936059" cy="5675382"/>
                    </a:xfrm>
                  </p:grpSpPr>
                  <p:grpSp>
                    <p:nvGrpSpPr>
                      <p:cNvPr id="7" name="Group 6">
                        <a:extLst>
                          <a:ext uri="{FF2B5EF4-FFF2-40B4-BE49-F238E27FC236}">
                            <a16:creationId xmlns:a16="http://schemas.microsoft.com/office/drawing/2014/main" id="{74635B27-0EA2-08CF-A7AC-DC7969CBA7DD}"/>
                          </a:ext>
                        </a:extLst>
                      </p:cNvPr>
                      <p:cNvGrpSpPr/>
                      <p:nvPr/>
                    </p:nvGrpSpPr>
                    <p:grpSpPr>
                      <a:xfrm>
                        <a:off x="133576" y="953433"/>
                        <a:ext cx="2993505" cy="5082687"/>
                        <a:chOff x="505467" y="725142"/>
                        <a:chExt cx="3749681" cy="6167198"/>
                      </a:xfrm>
                    </p:grpSpPr>
                    <p:pic>
                      <p:nvPicPr>
                        <p:cNvPr id="27" name="Picture 26">
                          <a:extLst>
                            <a:ext uri="{FF2B5EF4-FFF2-40B4-BE49-F238E27FC236}">
                              <a16:creationId xmlns:a16="http://schemas.microsoft.com/office/drawing/2014/main" id="{2C73209E-2F57-4F3F-034C-A722F59AC679}"/>
                            </a:ext>
                          </a:extLst>
                        </p:cNvPr>
                        <p:cNvPicPr>
                          <a:picLocks noChangeAspect="1"/>
                        </p:cNvPicPr>
                        <p:nvPr/>
                      </p:nvPicPr>
                      <p:blipFill>
                        <a:blip r:embed="rId2"/>
                        <a:stretch>
                          <a:fillRect/>
                        </a:stretch>
                      </p:blipFill>
                      <p:spPr>
                        <a:xfrm>
                          <a:off x="505467" y="4048644"/>
                          <a:ext cx="2772111" cy="2843696"/>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0B1E12E-8D75-5DA6-E907-47D585656480}"/>
                                </a:ext>
                              </a:extLst>
                            </p:cNvPr>
                            <p:cNvSpPr txBox="1"/>
                            <p:nvPr/>
                          </p:nvSpPr>
                          <p:spPr>
                            <a:xfrm>
                              <a:off x="699325" y="725142"/>
                              <a:ext cx="3555823" cy="2427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ea typeface="Cambria Math" panose="02040503050406030204" pitchFamily="18" charset="0"/>
                                      </a:rPr>
                                      <m:t>𝜂</m:t>
                                    </m:r>
                                    <m:r>
                                      <a:rPr lang="en-US" sz="1100" b="0" i="1" smtClean="0">
                                        <a:latin typeface="Cambria Math" panose="02040503050406030204" pitchFamily="18" charset="0"/>
                                        <a:ea typeface="Cambria Math" panose="02040503050406030204" pitchFamily="18" charset="0"/>
                                      </a:rPr>
                                      <m:t>= </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𝛽</m:t>
                                        </m:r>
                                      </m:e>
                                      <m:sub>
                                        <m:r>
                                          <a:rPr lang="en-US" sz="1100" b="0" i="1" smtClean="0">
                                            <a:latin typeface="Cambria Math" panose="02040503050406030204" pitchFamily="18" charset="0"/>
                                            <a:ea typeface="Cambria Math" panose="02040503050406030204" pitchFamily="18" charset="0"/>
                                          </a:rPr>
                                          <m:t>0</m:t>
                                        </m:r>
                                      </m:sub>
                                    </m:sSub>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𝑐𝑜𝑣</m:t>
                                    </m:r>
                                    <m:r>
                                      <a:rPr lang="en-US" sz="1100" b="0" i="1" smtClean="0">
                                        <a:latin typeface="Cambria Math" panose="02040503050406030204" pitchFamily="18" charset="0"/>
                                        <a:ea typeface="Cambria Math" panose="02040503050406030204" pitchFamily="18" charset="0"/>
                                      </a:rPr>
                                      <m:t>1∗</m:t>
                                    </m:r>
                                    <m:sSub>
                                      <m:sSubPr>
                                        <m:ctrlPr>
                                          <a:rPr lang="en-US" sz="1100" i="1">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𝛽</m:t>
                                        </m:r>
                                      </m:e>
                                      <m:sub>
                                        <m:r>
                                          <a:rPr lang="en-US" sz="1100" b="0" i="1" smtClean="0">
                                            <a:latin typeface="Cambria Math" panose="02040503050406030204" pitchFamily="18" charset="0"/>
                                            <a:ea typeface="Cambria Math" panose="02040503050406030204" pitchFamily="18" charset="0"/>
                                          </a:rPr>
                                          <m:t>1</m:t>
                                        </m:r>
                                      </m:sub>
                                    </m:sSub>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𝑐𝑜𝑣</m:t>
                                    </m:r>
                                    <m:r>
                                      <a:rPr lang="en-US" sz="1100" b="0" i="1" smtClean="0">
                                        <a:latin typeface="Cambria Math" panose="02040503050406030204" pitchFamily="18" charset="0"/>
                                        <a:ea typeface="Cambria Math" panose="02040503050406030204" pitchFamily="18" charset="0"/>
                                      </a:rPr>
                                      <m:t>2∗</m:t>
                                    </m:r>
                                    <m:sSub>
                                      <m:sSubPr>
                                        <m:ctrlPr>
                                          <a:rPr lang="en-US" sz="1100" i="1">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𝛽</m:t>
                                        </m:r>
                                      </m:e>
                                      <m:sub>
                                        <m:r>
                                          <a:rPr lang="en-US" sz="1100" b="0" i="1" smtClean="0">
                                            <a:latin typeface="Cambria Math" panose="02040503050406030204" pitchFamily="18" charset="0"/>
                                            <a:ea typeface="Cambria Math" panose="02040503050406030204" pitchFamily="18" charset="0"/>
                                          </a:rPr>
                                          <m:t>2</m:t>
                                        </m:r>
                                      </m:sub>
                                    </m:sSub>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𝑠</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𝑖</m:t>
                                    </m:r>
                                    <m:r>
                                      <a:rPr lang="en-US" sz="1100" b="0" i="1" smtClean="0">
                                        <a:latin typeface="Cambria Math" panose="02040503050406030204" pitchFamily="18" charset="0"/>
                                        <a:ea typeface="Cambria Math" panose="02040503050406030204" pitchFamily="18" charset="0"/>
                                      </a:rPr>
                                      <m:t>)</m:t>
                                    </m:r>
                                  </m:oMath>
                                </m:oMathPara>
                              </a14:m>
                              <a:endParaRPr lang="en-US" sz="1100" dirty="0"/>
                            </a:p>
                          </p:txBody>
                        </p:sp>
                      </mc:Choice>
                      <mc:Fallback xmlns="">
                        <p:sp>
                          <p:nvSpPr>
                            <p:cNvPr id="41" name="TextBox 40">
                              <a:extLst>
                                <a:ext uri="{FF2B5EF4-FFF2-40B4-BE49-F238E27FC236}">
                                  <a16:creationId xmlns:a16="http://schemas.microsoft.com/office/drawing/2014/main" id="{F0B1E12E-8D75-5DA6-E907-47D585656480}"/>
                                </a:ext>
                              </a:extLst>
                            </p:cNvPr>
                            <p:cNvSpPr txBox="1">
                              <a:spLocks noRot="1" noChangeAspect="1" noMove="1" noResize="1" noEditPoints="1" noAdjustHandles="1" noChangeArrowheads="1" noChangeShapeType="1" noTextEdit="1"/>
                            </p:cNvSpPr>
                            <p:nvPr/>
                          </p:nvSpPr>
                          <p:spPr>
                            <a:xfrm>
                              <a:off x="699325" y="725142"/>
                              <a:ext cx="3555823" cy="242745"/>
                            </a:xfrm>
                            <a:prstGeom prst="rect">
                              <a:avLst/>
                            </a:prstGeom>
                            <a:blipFill>
                              <a:blip r:embed="rId3"/>
                              <a:stretch>
                                <a:fillRect t="-7143" b="-35714"/>
                              </a:stretch>
                            </a:blipFill>
                          </p:spPr>
                          <p:txBody>
                            <a:bodyPr/>
                            <a:lstStyle/>
                            <a:p>
                              <a:r>
                                <a:rPr lang="en-US">
                                  <a:noFill/>
                                </a:rPr>
                                <a:t> </a:t>
                              </a:r>
                            </a:p>
                          </p:txBody>
                        </p:sp>
                      </mc:Fallback>
                    </mc:AlternateContent>
                  </p:grpSp>
                  <p:sp>
                    <p:nvSpPr>
                      <p:cNvPr id="45" name="TextBox 44">
                        <a:extLst>
                          <a:ext uri="{FF2B5EF4-FFF2-40B4-BE49-F238E27FC236}">
                            <a16:creationId xmlns:a16="http://schemas.microsoft.com/office/drawing/2014/main" id="{17CE244B-6DEA-1A39-9096-25D7888BEB66}"/>
                          </a:ext>
                        </a:extLst>
                      </p:cNvPr>
                      <p:cNvSpPr txBox="1"/>
                      <p:nvPr/>
                    </p:nvSpPr>
                    <p:spPr>
                      <a:xfrm>
                        <a:off x="1988195" y="360738"/>
                        <a:ext cx="2081440" cy="400116"/>
                      </a:xfrm>
                      <a:prstGeom prst="rect">
                        <a:avLst/>
                      </a:prstGeom>
                      <a:noFill/>
                    </p:spPr>
                    <p:txBody>
                      <a:bodyPr wrap="none" rtlCol="0">
                        <a:spAutoFit/>
                      </a:bodyPr>
                      <a:lstStyle/>
                      <a:p>
                        <a:r>
                          <a:rPr lang="en-US" sz="1600" b="1" dirty="0" err="1"/>
                          <a:t>Matérn</a:t>
                        </a:r>
                        <a:r>
                          <a:rPr lang="en-US" sz="1600" b="1" dirty="0"/>
                          <a:t> Field Model</a:t>
                        </a:r>
                      </a:p>
                    </p:txBody>
                  </p:sp>
                </p:grpSp>
                <p:grpSp>
                  <p:nvGrpSpPr>
                    <p:cNvPr id="4" name="Group 3">
                      <a:extLst>
                        <a:ext uri="{FF2B5EF4-FFF2-40B4-BE49-F238E27FC236}">
                          <a16:creationId xmlns:a16="http://schemas.microsoft.com/office/drawing/2014/main" id="{CA918AEA-5690-1C9E-E8C0-EA8BD8AD7B5A}"/>
                        </a:ext>
                      </a:extLst>
                    </p:cNvPr>
                    <p:cNvGrpSpPr/>
                    <p:nvPr/>
                  </p:nvGrpSpPr>
                  <p:grpSpPr>
                    <a:xfrm>
                      <a:off x="8808950" y="888580"/>
                      <a:ext cx="2024589" cy="948799"/>
                      <a:chOff x="8756251" y="310358"/>
                      <a:chExt cx="1967487" cy="1034154"/>
                    </a:xfrm>
                  </p:grpSpPr>
                  <p:sp>
                    <p:nvSpPr>
                      <p:cNvPr id="18" name="TextBox 17">
                        <a:extLst>
                          <a:ext uri="{FF2B5EF4-FFF2-40B4-BE49-F238E27FC236}">
                            <a16:creationId xmlns:a16="http://schemas.microsoft.com/office/drawing/2014/main" id="{97D07825-A4C8-255D-16AD-76D05F6F1E08}"/>
                          </a:ext>
                        </a:extLst>
                      </p:cNvPr>
                      <p:cNvSpPr txBox="1"/>
                      <p:nvPr/>
                    </p:nvSpPr>
                    <p:spPr>
                      <a:xfrm>
                        <a:off x="8831879" y="310358"/>
                        <a:ext cx="1891859" cy="436111"/>
                      </a:xfrm>
                      <a:prstGeom prst="rect">
                        <a:avLst/>
                      </a:prstGeom>
                      <a:noFill/>
                    </p:spPr>
                    <p:txBody>
                      <a:bodyPr wrap="none" rtlCol="0">
                        <a:spAutoFit/>
                      </a:bodyPr>
                      <a:lstStyle/>
                      <a:p>
                        <a:r>
                          <a:rPr lang="en-US" sz="1600" b="1" dirty="0"/>
                          <a:t>Leroux CAR Model </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843636F-A15F-4ABA-2048-897EE47DE0E5}"/>
                              </a:ext>
                            </a:extLst>
                          </p:cNvPr>
                          <p:cNvSpPr txBox="1"/>
                          <p:nvPr/>
                        </p:nvSpPr>
                        <p:spPr>
                          <a:xfrm>
                            <a:off x="8756251" y="1160007"/>
                            <a:ext cx="1021558" cy="1845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ea typeface="Cambria Math" panose="02040503050406030204" pitchFamily="18" charset="0"/>
                                    </a:rPr>
                                    <m:t>𝜂</m:t>
                                  </m:r>
                                  <m:r>
                                    <a:rPr lang="en-US" sz="1100" b="0" i="1" smtClean="0">
                                      <a:latin typeface="Cambria Math" panose="02040503050406030204" pitchFamily="18" charset="0"/>
                                      <a:ea typeface="Cambria Math" panose="02040503050406030204" pitchFamily="18" charset="0"/>
                                    </a:rPr>
                                    <m:t>= </m:t>
                                  </m:r>
                                  <m:r>
                                    <a:rPr lang="en-US" sz="1100" b="0" i="1" smtClean="0">
                                      <a:latin typeface="Cambria Math" panose="02040503050406030204" pitchFamily="18" charset="0"/>
                                      <a:ea typeface="Cambria Math" panose="02040503050406030204" pitchFamily="18" charset="0"/>
                                    </a:rPr>
                                    <m:t>𝜙</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𝑗</m:t>
                                  </m:r>
                                  <m:r>
                                    <a:rPr lang="en-US" sz="1100" b="0" i="1" smtClean="0">
                                      <a:latin typeface="Cambria Math" panose="02040503050406030204" pitchFamily="18" charset="0"/>
                                      <a:ea typeface="Cambria Math" panose="02040503050406030204" pitchFamily="18" charset="0"/>
                                    </a:rPr>
                                    <m:t>)</m:t>
                                  </m:r>
                                </m:oMath>
                              </m:oMathPara>
                            </a14:m>
                            <a:endParaRPr lang="en-US" sz="1100" dirty="0"/>
                          </a:p>
                        </p:txBody>
                      </p:sp>
                    </mc:Choice>
                    <mc:Fallback xmlns="">
                      <p:sp>
                        <p:nvSpPr>
                          <p:cNvPr id="44" name="TextBox 43">
                            <a:extLst>
                              <a:ext uri="{FF2B5EF4-FFF2-40B4-BE49-F238E27FC236}">
                                <a16:creationId xmlns:a16="http://schemas.microsoft.com/office/drawing/2014/main" id="{6843636F-A15F-4ABA-2048-897EE47DE0E5}"/>
                              </a:ext>
                            </a:extLst>
                          </p:cNvPr>
                          <p:cNvSpPr txBox="1">
                            <a:spLocks noRot="1" noChangeAspect="1" noMove="1" noResize="1" noEditPoints="1" noAdjustHandles="1" noChangeArrowheads="1" noChangeShapeType="1" noTextEdit="1"/>
                          </p:cNvSpPr>
                          <p:nvPr/>
                        </p:nvSpPr>
                        <p:spPr>
                          <a:xfrm>
                            <a:off x="8756251" y="1160007"/>
                            <a:ext cx="1021558" cy="184505"/>
                          </a:xfrm>
                          <a:prstGeom prst="rect">
                            <a:avLst/>
                          </a:prstGeom>
                          <a:blipFill>
                            <a:blip r:embed="rId4"/>
                            <a:stretch>
                              <a:fillRect t="-16667" b="-58333"/>
                            </a:stretch>
                          </a:blipFill>
                        </p:spPr>
                        <p:txBody>
                          <a:bodyPr/>
                          <a:lstStyle/>
                          <a:p>
                            <a:r>
                              <a:rPr lang="en-US">
                                <a:noFill/>
                              </a:rPr>
                              <a:t> </a:t>
                            </a:r>
                          </a:p>
                        </p:txBody>
                      </p:sp>
                    </mc:Fallback>
                  </mc:AlternateContent>
                </p:grpSp>
                <p:sp>
                  <p:nvSpPr>
                    <p:cNvPr id="9" name="TextBox 8">
                      <a:extLst>
                        <a:ext uri="{FF2B5EF4-FFF2-40B4-BE49-F238E27FC236}">
                          <a16:creationId xmlns:a16="http://schemas.microsoft.com/office/drawing/2014/main" id="{34316116-7267-87EB-6688-EAAC890D217D}"/>
                        </a:ext>
                      </a:extLst>
                    </p:cNvPr>
                    <p:cNvSpPr txBox="1"/>
                    <p:nvPr/>
                  </p:nvSpPr>
                  <p:spPr>
                    <a:xfrm>
                      <a:off x="8037314" y="723778"/>
                      <a:ext cx="462656" cy="691109"/>
                    </a:xfrm>
                    <a:prstGeom prst="rect">
                      <a:avLst/>
                    </a:prstGeom>
                    <a:noFill/>
                  </p:spPr>
                  <p:txBody>
                    <a:bodyPr wrap="square" rtlCol="0">
                      <a:spAutoFit/>
                    </a:bodyPr>
                    <a:lstStyle/>
                    <a:p>
                      <a:r>
                        <a:rPr lang="en-US" sz="3200" b="1" dirty="0"/>
                        <a:t>+</a:t>
                      </a:r>
                    </a:p>
                  </p:txBody>
                </p:sp>
              </p:grpSp>
              <p:pic>
                <p:nvPicPr>
                  <p:cNvPr id="46" name="Picture 45" descr="Chart, scatter chart&#10;&#10;Description automatically generated">
                    <a:extLst>
                      <a:ext uri="{FF2B5EF4-FFF2-40B4-BE49-F238E27FC236}">
                        <a16:creationId xmlns:a16="http://schemas.microsoft.com/office/drawing/2014/main" id="{13667A7F-2F22-5B85-97FF-123B6675F438}"/>
                      </a:ext>
                    </a:extLst>
                  </p:cNvPr>
                  <p:cNvPicPr>
                    <a:picLocks noChangeAspect="1"/>
                  </p:cNvPicPr>
                  <p:nvPr/>
                </p:nvPicPr>
                <p:blipFill>
                  <a:blip r:embed="rId5"/>
                  <a:stretch>
                    <a:fillRect/>
                  </a:stretch>
                </p:blipFill>
                <p:spPr>
                  <a:xfrm>
                    <a:off x="8796472" y="2359937"/>
                    <a:ext cx="2350706" cy="1903270"/>
                  </a:xfrm>
                  <a:prstGeom prst="rect">
                    <a:avLst/>
                  </a:prstGeom>
                </p:spPr>
              </p:pic>
              <p:pic>
                <p:nvPicPr>
                  <p:cNvPr id="50" name="Picture 49" descr="Chart, scatter chart&#10;&#10;Description automatically generated">
                    <a:extLst>
                      <a:ext uri="{FF2B5EF4-FFF2-40B4-BE49-F238E27FC236}">
                        <a16:creationId xmlns:a16="http://schemas.microsoft.com/office/drawing/2014/main" id="{58DBB0F2-7BE3-7478-04E1-2ADDF03385DC}"/>
                      </a:ext>
                    </a:extLst>
                  </p:cNvPr>
                  <p:cNvPicPr>
                    <a:picLocks noChangeAspect="1"/>
                  </p:cNvPicPr>
                  <p:nvPr/>
                </p:nvPicPr>
                <p:blipFill>
                  <a:blip r:embed="rId6"/>
                  <a:stretch>
                    <a:fillRect/>
                  </a:stretch>
                </p:blipFill>
                <p:spPr>
                  <a:xfrm>
                    <a:off x="8832983" y="4204655"/>
                    <a:ext cx="2350704" cy="1903269"/>
                  </a:xfrm>
                  <a:prstGeom prst="rect">
                    <a:avLst/>
                  </a:prstGeom>
                </p:spPr>
              </p:pic>
              <p:sp>
                <p:nvSpPr>
                  <p:cNvPr id="51" name="TextBox 50">
                    <a:extLst>
                      <a:ext uri="{FF2B5EF4-FFF2-40B4-BE49-F238E27FC236}">
                        <a16:creationId xmlns:a16="http://schemas.microsoft.com/office/drawing/2014/main" id="{920F8C96-74D2-B7CF-0F6D-99E293B7F7E8}"/>
                      </a:ext>
                    </a:extLst>
                  </p:cNvPr>
                  <p:cNvSpPr txBox="1"/>
                  <p:nvPr/>
                </p:nvSpPr>
                <p:spPr>
                  <a:xfrm>
                    <a:off x="8634246" y="2177648"/>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52" name="TextBox 51">
                    <a:extLst>
                      <a:ext uri="{FF2B5EF4-FFF2-40B4-BE49-F238E27FC236}">
                        <a16:creationId xmlns:a16="http://schemas.microsoft.com/office/drawing/2014/main" id="{42CE1CE0-741A-BF77-B04F-4A4A49C1031B}"/>
                      </a:ext>
                    </a:extLst>
                  </p:cNvPr>
                  <p:cNvSpPr txBox="1"/>
                  <p:nvPr/>
                </p:nvSpPr>
                <p:spPr>
                  <a:xfrm>
                    <a:off x="8634246" y="4141574"/>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grpSp>
            <p:pic>
              <p:nvPicPr>
                <p:cNvPr id="59" name="Picture 58" descr="Chart, scatter chart&#10;&#10;Description automatically generated">
                  <a:extLst>
                    <a:ext uri="{FF2B5EF4-FFF2-40B4-BE49-F238E27FC236}">
                      <a16:creationId xmlns:a16="http://schemas.microsoft.com/office/drawing/2014/main" id="{EDA8E358-4354-F94C-E2AC-F841848D2755}"/>
                    </a:ext>
                  </a:extLst>
                </p:cNvPr>
                <p:cNvPicPr>
                  <a:picLocks noChangeAspect="1"/>
                </p:cNvPicPr>
                <p:nvPr/>
              </p:nvPicPr>
              <p:blipFill>
                <a:blip r:embed="rId7"/>
                <a:stretch>
                  <a:fillRect/>
                </a:stretch>
              </p:blipFill>
              <p:spPr>
                <a:xfrm>
                  <a:off x="5689552" y="4212658"/>
                  <a:ext cx="2482158" cy="1957024"/>
                </a:xfrm>
                <a:prstGeom prst="rect">
                  <a:avLst/>
                </a:prstGeom>
              </p:spPr>
            </p:pic>
            <p:pic>
              <p:nvPicPr>
                <p:cNvPr id="61" name="Picture 60" descr="Chart, scatter chart&#10;&#10;Description automatically generated">
                  <a:extLst>
                    <a:ext uri="{FF2B5EF4-FFF2-40B4-BE49-F238E27FC236}">
                      <a16:creationId xmlns:a16="http://schemas.microsoft.com/office/drawing/2014/main" id="{02DD0E7F-0A39-351F-5DDB-F6DA53AFC96F}"/>
                    </a:ext>
                  </a:extLst>
                </p:cNvPr>
                <p:cNvPicPr>
                  <a:picLocks noChangeAspect="1"/>
                </p:cNvPicPr>
                <p:nvPr/>
              </p:nvPicPr>
              <p:blipFill>
                <a:blip r:embed="rId8"/>
                <a:stretch>
                  <a:fillRect/>
                </a:stretch>
              </p:blipFill>
              <p:spPr>
                <a:xfrm>
                  <a:off x="5693838" y="2320519"/>
                  <a:ext cx="2393695" cy="1938077"/>
                </a:xfrm>
                <a:prstGeom prst="rect">
                  <a:avLst/>
                </a:prstGeom>
              </p:spPr>
            </p:pic>
            <p:sp>
              <p:nvSpPr>
                <p:cNvPr id="62" name="TextBox 61">
                  <a:extLst>
                    <a:ext uri="{FF2B5EF4-FFF2-40B4-BE49-F238E27FC236}">
                      <a16:creationId xmlns:a16="http://schemas.microsoft.com/office/drawing/2014/main" id="{6E91A69E-B05F-5A9E-65C6-8AAD828D1C73}"/>
                    </a:ext>
                  </a:extLst>
                </p:cNvPr>
                <p:cNvSpPr txBox="1"/>
                <p:nvPr/>
              </p:nvSpPr>
              <p:spPr>
                <a:xfrm>
                  <a:off x="5552604" y="2216826"/>
                  <a:ext cx="471604"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(c.1)</a:t>
                  </a:r>
                </a:p>
              </p:txBody>
            </p:sp>
          </p:grpSp>
          <p:pic>
            <p:nvPicPr>
              <p:cNvPr id="69" name="Picture 68">
                <a:extLst>
                  <a:ext uri="{FF2B5EF4-FFF2-40B4-BE49-F238E27FC236}">
                    <a16:creationId xmlns:a16="http://schemas.microsoft.com/office/drawing/2014/main" id="{B6E2DA28-91AD-5AF1-6773-A066838C5399}"/>
                  </a:ext>
                </a:extLst>
              </p:cNvPr>
              <p:cNvPicPr>
                <a:picLocks noChangeAspect="1"/>
              </p:cNvPicPr>
              <p:nvPr/>
            </p:nvPicPr>
            <p:blipFill>
              <a:blip r:embed="rId9"/>
              <a:stretch>
                <a:fillRect/>
              </a:stretch>
            </p:blipFill>
            <p:spPr>
              <a:xfrm>
                <a:off x="679796" y="2468706"/>
                <a:ext cx="2399978" cy="1676784"/>
              </a:xfrm>
              <a:prstGeom prst="rect">
                <a:avLst/>
              </a:prstGeom>
            </p:spPr>
          </p:pic>
          <p:pic>
            <p:nvPicPr>
              <p:cNvPr id="71" name="Picture 70" descr="Chart&#10;&#10;Description automatically generated">
                <a:extLst>
                  <a:ext uri="{FF2B5EF4-FFF2-40B4-BE49-F238E27FC236}">
                    <a16:creationId xmlns:a16="http://schemas.microsoft.com/office/drawing/2014/main" id="{494D3A61-20D1-9C4D-AD7C-B5BF5A74EF98}"/>
                  </a:ext>
                </a:extLst>
              </p:cNvPr>
              <p:cNvPicPr>
                <a:picLocks noChangeAspect="1"/>
              </p:cNvPicPr>
              <p:nvPr/>
            </p:nvPicPr>
            <p:blipFill>
              <a:blip r:embed="rId10"/>
              <a:stretch>
                <a:fillRect/>
              </a:stretch>
            </p:blipFill>
            <p:spPr>
              <a:xfrm>
                <a:off x="2908721" y="2437657"/>
                <a:ext cx="2572991" cy="1797663"/>
              </a:xfrm>
              <a:prstGeom prst="rect">
                <a:avLst/>
              </a:prstGeom>
            </p:spPr>
          </p:pic>
          <p:pic>
            <p:nvPicPr>
              <p:cNvPr id="73" name="Picture 72" descr="Chart, scatter chart&#10;&#10;Description automatically generated">
                <a:extLst>
                  <a:ext uri="{FF2B5EF4-FFF2-40B4-BE49-F238E27FC236}">
                    <a16:creationId xmlns:a16="http://schemas.microsoft.com/office/drawing/2014/main" id="{00A0065D-2C4B-2940-5B1E-BED3E7B68BEA}"/>
                  </a:ext>
                </a:extLst>
              </p:cNvPr>
              <p:cNvPicPr>
                <a:picLocks noChangeAspect="1"/>
              </p:cNvPicPr>
              <p:nvPr/>
            </p:nvPicPr>
            <p:blipFill>
              <a:blip r:embed="rId11"/>
              <a:stretch>
                <a:fillRect/>
              </a:stretch>
            </p:blipFill>
            <p:spPr>
              <a:xfrm>
                <a:off x="2851218" y="4240769"/>
                <a:ext cx="2766454" cy="1932829"/>
              </a:xfrm>
              <a:prstGeom prst="rect">
                <a:avLst/>
              </a:prstGeom>
            </p:spPr>
          </p:pic>
          <p:sp>
            <p:nvSpPr>
              <p:cNvPr id="74" name="TextBox 73">
                <a:extLst>
                  <a:ext uri="{FF2B5EF4-FFF2-40B4-BE49-F238E27FC236}">
                    <a16:creationId xmlns:a16="http://schemas.microsoft.com/office/drawing/2014/main" id="{7F54EBEC-C53F-179C-ACE6-8205D2B61EFC}"/>
                  </a:ext>
                </a:extLst>
              </p:cNvPr>
              <p:cNvSpPr txBox="1"/>
              <p:nvPr/>
            </p:nvSpPr>
            <p:spPr>
              <a:xfrm>
                <a:off x="649862" y="2220742"/>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75" name="TextBox 74">
                <a:extLst>
                  <a:ext uri="{FF2B5EF4-FFF2-40B4-BE49-F238E27FC236}">
                    <a16:creationId xmlns:a16="http://schemas.microsoft.com/office/drawing/2014/main" id="{02017EC4-5E03-DAF7-5B81-F33F7B5795FB}"/>
                  </a:ext>
                </a:extLst>
              </p:cNvPr>
              <p:cNvSpPr txBox="1"/>
              <p:nvPr/>
            </p:nvSpPr>
            <p:spPr>
              <a:xfrm>
                <a:off x="2730521" y="2198227"/>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76" name="TextBox 75">
                <a:extLst>
                  <a:ext uri="{FF2B5EF4-FFF2-40B4-BE49-F238E27FC236}">
                    <a16:creationId xmlns:a16="http://schemas.microsoft.com/office/drawing/2014/main" id="{6931CF93-A560-06F1-56C6-7FF8AC1E1865}"/>
                  </a:ext>
                </a:extLst>
              </p:cNvPr>
              <p:cNvSpPr txBox="1"/>
              <p:nvPr/>
            </p:nvSpPr>
            <p:spPr>
              <a:xfrm>
                <a:off x="649862" y="4047272"/>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sp>
            <p:nvSpPr>
              <p:cNvPr id="77" name="TextBox 76">
                <a:extLst>
                  <a:ext uri="{FF2B5EF4-FFF2-40B4-BE49-F238E27FC236}">
                    <a16:creationId xmlns:a16="http://schemas.microsoft.com/office/drawing/2014/main" id="{262F4C78-944B-64FC-B307-140C83EDBD5E}"/>
                  </a:ext>
                </a:extLst>
              </p:cNvPr>
              <p:cNvSpPr txBox="1"/>
              <p:nvPr/>
            </p:nvSpPr>
            <p:spPr>
              <a:xfrm>
                <a:off x="2730521" y="4034762"/>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(e)</a:t>
                </a:r>
              </a:p>
            </p:txBody>
          </p:sp>
        </p:grpSp>
        <p:sp>
          <p:nvSpPr>
            <p:cNvPr id="78" name="TextBox 77">
              <a:extLst>
                <a:ext uri="{FF2B5EF4-FFF2-40B4-BE49-F238E27FC236}">
                  <a16:creationId xmlns:a16="http://schemas.microsoft.com/office/drawing/2014/main" id="{981B337E-C45E-C3C3-3A4D-31FE78FCB5D4}"/>
                </a:ext>
              </a:extLst>
            </p:cNvPr>
            <p:cNvSpPr txBox="1"/>
            <p:nvPr/>
          </p:nvSpPr>
          <p:spPr>
            <a:xfrm>
              <a:off x="5321481" y="4047271"/>
              <a:ext cx="471604"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(c.2)</a:t>
              </a:r>
            </a:p>
          </p:txBody>
        </p:sp>
      </p:grpSp>
    </p:spTree>
    <p:extLst>
      <p:ext uri="{BB962C8B-B14F-4D97-AF65-F5344CB8AC3E}">
        <p14:creationId xmlns:p14="http://schemas.microsoft.com/office/powerpoint/2010/main" val="605819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40C494-9623-8D27-0F78-8B2E012CFB07}"/>
              </a:ext>
            </a:extLst>
          </p:cNvPr>
          <p:cNvSpPr>
            <a:spLocks noGrp="1"/>
          </p:cNvSpPr>
          <p:nvPr>
            <p:ph type="title"/>
          </p:nvPr>
        </p:nvSpPr>
        <p:spPr>
          <a:xfrm>
            <a:off x="630935" y="756090"/>
            <a:ext cx="4143084" cy="1445762"/>
          </a:xfrm>
        </p:spPr>
        <p:txBody>
          <a:bodyPr vert="horz" lIns="91440" tIns="45720" rIns="91440" bIns="45720" rtlCol="0" anchor="b">
            <a:normAutofit/>
          </a:bodyPr>
          <a:lstStyle/>
          <a:p>
            <a:r>
              <a:rPr lang="en-US" sz="3200" b="1" kern="1200" dirty="0">
                <a:solidFill>
                  <a:schemeClr val="tx1"/>
                </a:solidFill>
                <a:latin typeface="+mn-lt"/>
                <a:ea typeface="+mj-ea"/>
                <a:cs typeface="+mj-cs"/>
              </a:rPr>
              <a:t>Leroux CAR Model Simulation Experiment Setup</a:t>
            </a:r>
            <a:endParaRPr lang="en-US" sz="3200" kern="1200" dirty="0">
              <a:solidFill>
                <a:schemeClr val="tx1"/>
              </a:solidFill>
              <a:latin typeface="+mn-lt"/>
              <a:ea typeface="+mj-ea"/>
              <a:cs typeface="+mj-cs"/>
            </a:endParaRP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B893EAC-997C-C698-0B58-5DD1A03B1CD8}"/>
              </a:ext>
            </a:extLst>
          </p:cNvPr>
          <p:cNvSpPr txBox="1"/>
          <p:nvPr/>
        </p:nvSpPr>
        <p:spPr>
          <a:xfrm>
            <a:off x="630935" y="2807208"/>
            <a:ext cx="5931911"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600" dirty="0"/>
              <a:t>Lambda (mixing parameter) = 0.7</a:t>
            </a:r>
          </a:p>
          <a:p>
            <a:pPr indent="-228600">
              <a:lnSpc>
                <a:spcPct val="90000"/>
              </a:lnSpc>
              <a:spcAft>
                <a:spcPts val="600"/>
              </a:spcAft>
              <a:buFont typeface="Arial" panose="020B0604020202020204" pitchFamily="34" charset="0"/>
              <a:buChar char="•"/>
            </a:pPr>
            <a:r>
              <a:rPr lang="en-US" sz="1600" dirty="0"/>
              <a:t>Var (marginal variance) = 3</a:t>
            </a:r>
          </a:p>
        </p:txBody>
      </p:sp>
      <p:graphicFrame>
        <p:nvGraphicFramePr>
          <p:cNvPr id="10" name="Table 10">
            <a:extLst>
              <a:ext uri="{FF2B5EF4-FFF2-40B4-BE49-F238E27FC236}">
                <a16:creationId xmlns:a16="http://schemas.microsoft.com/office/drawing/2014/main" id="{6539EE57-0828-7CAD-A2D1-7C351BC6365A}"/>
              </a:ext>
            </a:extLst>
          </p:cNvPr>
          <p:cNvGraphicFramePr>
            <a:graphicFrameLocks noGrp="1"/>
          </p:cNvGraphicFramePr>
          <p:nvPr>
            <p:extLst>
              <p:ext uri="{D42A27DB-BD31-4B8C-83A1-F6EECF244321}">
                <p14:modId xmlns:p14="http://schemas.microsoft.com/office/powerpoint/2010/main" val="3987328803"/>
              </p:ext>
            </p:extLst>
          </p:nvPr>
        </p:nvGraphicFramePr>
        <p:xfrm>
          <a:off x="793200" y="4186719"/>
          <a:ext cx="5257459" cy="1112520"/>
        </p:xfrm>
        <a:graphic>
          <a:graphicData uri="http://schemas.openxmlformats.org/drawingml/2006/table">
            <a:tbl>
              <a:tblPr firstRow="1" bandRow="1">
                <a:tableStyleId>{C083E6E3-FA7D-4D7B-A595-EF9225AFEA82}</a:tableStyleId>
              </a:tblPr>
              <a:tblGrid>
                <a:gridCol w="1477513">
                  <a:extLst>
                    <a:ext uri="{9D8B030D-6E8A-4147-A177-3AD203B41FA5}">
                      <a16:colId xmlns:a16="http://schemas.microsoft.com/office/drawing/2014/main" val="537661495"/>
                    </a:ext>
                  </a:extLst>
                </a:gridCol>
                <a:gridCol w="1305671">
                  <a:extLst>
                    <a:ext uri="{9D8B030D-6E8A-4147-A177-3AD203B41FA5}">
                      <a16:colId xmlns:a16="http://schemas.microsoft.com/office/drawing/2014/main" val="1005674192"/>
                    </a:ext>
                  </a:extLst>
                </a:gridCol>
                <a:gridCol w="2474275">
                  <a:extLst>
                    <a:ext uri="{9D8B030D-6E8A-4147-A177-3AD203B41FA5}">
                      <a16:colId xmlns:a16="http://schemas.microsoft.com/office/drawing/2014/main" val="1529626349"/>
                    </a:ext>
                  </a:extLst>
                </a:gridCol>
              </a:tblGrid>
              <a:tr h="370840">
                <a:tc>
                  <a:txBody>
                    <a:bodyPr/>
                    <a:lstStyle/>
                    <a:p>
                      <a:r>
                        <a:rPr lang="en-US" sz="1600" b="1" dirty="0"/>
                        <a:t>Parameter</a:t>
                      </a:r>
                    </a:p>
                  </a:txBody>
                  <a:tcPr/>
                </a:tc>
                <a:tc>
                  <a:txBody>
                    <a:bodyPr/>
                    <a:lstStyle/>
                    <a:p>
                      <a:r>
                        <a:rPr lang="en-US" sz="1600" b="1" dirty="0"/>
                        <a:t>Family</a:t>
                      </a:r>
                    </a:p>
                  </a:txBody>
                  <a:tcPr/>
                </a:tc>
                <a:tc>
                  <a:txBody>
                    <a:bodyPr/>
                    <a:lstStyle/>
                    <a:p>
                      <a:r>
                        <a:rPr lang="en-US" sz="1600" b="1" dirty="0"/>
                        <a:t>Prior parameters</a:t>
                      </a:r>
                    </a:p>
                  </a:txBody>
                  <a:tcPr/>
                </a:tc>
                <a:extLst>
                  <a:ext uri="{0D108BD9-81ED-4DB2-BD59-A6C34878D82A}">
                    <a16:rowId xmlns:a16="http://schemas.microsoft.com/office/drawing/2014/main" val="3856535208"/>
                  </a:ext>
                </a:extLst>
              </a:tr>
              <a:tr h="370840">
                <a:tc>
                  <a:txBody>
                    <a:bodyPr/>
                    <a:lstStyle/>
                    <a:p>
                      <a:r>
                        <a:rPr lang="en-US" sz="1600" dirty="0"/>
                        <a:t>Logit-Lambda</a:t>
                      </a:r>
                    </a:p>
                  </a:txBody>
                  <a:tcPr/>
                </a:tc>
                <a:tc>
                  <a:txBody>
                    <a:bodyPr/>
                    <a:lstStyle/>
                    <a:p>
                      <a:r>
                        <a:rPr lang="en-US" sz="1600" dirty="0"/>
                        <a:t>Gaussian</a:t>
                      </a:r>
                    </a:p>
                  </a:txBody>
                  <a:tcPr/>
                </a:tc>
                <a:tc>
                  <a:txBody>
                    <a:bodyPr/>
                    <a:lstStyle/>
                    <a:p>
                      <a:r>
                        <a:rPr lang="en-US" sz="1600" dirty="0"/>
                        <a:t>mean = logit(0.7), </a:t>
                      </a:r>
                      <a:r>
                        <a:rPr lang="en-US" sz="1600" dirty="0" err="1"/>
                        <a:t>sd</a:t>
                      </a:r>
                      <a:r>
                        <a:rPr lang="en-US" sz="1600" dirty="0"/>
                        <a:t> = 1</a:t>
                      </a:r>
                    </a:p>
                  </a:txBody>
                  <a:tcPr/>
                </a:tc>
                <a:extLst>
                  <a:ext uri="{0D108BD9-81ED-4DB2-BD59-A6C34878D82A}">
                    <a16:rowId xmlns:a16="http://schemas.microsoft.com/office/drawing/2014/main" val="1556860810"/>
                  </a:ext>
                </a:extLst>
              </a:tr>
              <a:tr h="370840">
                <a:tc>
                  <a:txBody>
                    <a:bodyPr/>
                    <a:lstStyle/>
                    <a:p>
                      <a:r>
                        <a:rPr lang="en-US" sz="1600" dirty="0"/>
                        <a:t>Precision</a:t>
                      </a:r>
                    </a:p>
                  </a:txBody>
                  <a:tcPr/>
                </a:tc>
                <a:tc>
                  <a:txBody>
                    <a:bodyPr/>
                    <a:lstStyle/>
                    <a:p>
                      <a:r>
                        <a:rPr lang="en-US" sz="1600" dirty="0"/>
                        <a:t>Gamma</a:t>
                      </a:r>
                    </a:p>
                  </a:txBody>
                  <a:tcPr/>
                </a:tc>
                <a:tc>
                  <a:txBody>
                    <a:bodyPr/>
                    <a:lstStyle/>
                    <a:p>
                      <a:r>
                        <a:rPr lang="en-US" sz="1600" dirty="0"/>
                        <a:t>shape = (1/3)^2, scale  = 3</a:t>
                      </a:r>
                    </a:p>
                  </a:txBody>
                  <a:tcPr/>
                </a:tc>
                <a:extLst>
                  <a:ext uri="{0D108BD9-81ED-4DB2-BD59-A6C34878D82A}">
                    <a16:rowId xmlns:a16="http://schemas.microsoft.com/office/drawing/2014/main" val="3656154764"/>
                  </a:ext>
                </a:extLst>
              </a:tr>
            </a:tbl>
          </a:graphicData>
        </a:graphic>
      </p:graphicFrame>
      <p:sp>
        <p:nvSpPr>
          <p:cNvPr id="13" name="TextBox 12">
            <a:extLst>
              <a:ext uri="{FF2B5EF4-FFF2-40B4-BE49-F238E27FC236}">
                <a16:creationId xmlns:a16="http://schemas.microsoft.com/office/drawing/2014/main" id="{36F84AC0-CDEF-FAA5-4B22-7611959F327A}"/>
              </a:ext>
            </a:extLst>
          </p:cNvPr>
          <p:cNvSpPr txBox="1"/>
          <p:nvPr/>
        </p:nvSpPr>
        <p:spPr>
          <a:xfrm>
            <a:off x="750336" y="3777745"/>
            <a:ext cx="2058577" cy="338554"/>
          </a:xfrm>
          <a:prstGeom prst="rect">
            <a:avLst/>
          </a:prstGeom>
          <a:noFill/>
        </p:spPr>
        <p:txBody>
          <a:bodyPr wrap="none" rtlCol="0">
            <a:spAutoFit/>
          </a:bodyPr>
          <a:lstStyle/>
          <a:p>
            <a:r>
              <a:rPr lang="en-US" sz="1600" b="1" dirty="0"/>
              <a:t>Hyperpriors Summary</a:t>
            </a:r>
          </a:p>
        </p:txBody>
      </p:sp>
      <p:grpSp>
        <p:nvGrpSpPr>
          <p:cNvPr id="23" name="Group 22">
            <a:extLst>
              <a:ext uri="{FF2B5EF4-FFF2-40B4-BE49-F238E27FC236}">
                <a16:creationId xmlns:a16="http://schemas.microsoft.com/office/drawing/2014/main" id="{0530D0B6-73EA-7273-31F1-A1C30D8AD08F}"/>
              </a:ext>
            </a:extLst>
          </p:cNvPr>
          <p:cNvGrpSpPr/>
          <p:nvPr/>
        </p:nvGrpSpPr>
        <p:grpSpPr>
          <a:xfrm>
            <a:off x="8102702" y="756090"/>
            <a:ext cx="2549441" cy="4777062"/>
            <a:chOff x="8102702" y="756090"/>
            <a:chExt cx="2549441" cy="4777062"/>
          </a:xfrm>
        </p:grpSpPr>
        <p:sp>
          <p:nvSpPr>
            <p:cNvPr id="12" name="TextBox 11">
              <a:extLst>
                <a:ext uri="{FF2B5EF4-FFF2-40B4-BE49-F238E27FC236}">
                  <a16:creationId xmlns:a16="http://schemas.microsoft.com/office/drawing/2014/main" id="{FCE821E9-4904-E075-D316-054F311DD32D}"/>
                </a:ext>
              </a:extLst>
            </p:cNvPr>
            <p:cNvSpPr txBox="1"/>
            <p:nvPr/>
          </p:nvSpPr>
          <p:spPr>
            <a:xfrm>
              <a:off x="8440273" y="756090"/>
              <a:ext cx="1802801" cy="338554"/>
            </a:xfrm>
            <a:prstGeom prst="rect">
              <a:avLst/>
            </a:prstGeom>
            <a:noFill/>
          </p:spPr>
          <p:txBody>
            <a:bodyPr wrap="none" rtlCol="0">
              <a:spAutoFit/>
            </a:bodyPr>
            <a:lstStyle/>
            <a:p>
              <a:r>
                <a:rPr lang="en-US" sz="1600" b="1" dirty="0"/>
                <a:t>Leroux CAR Model </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4AD9B01-51C1-625C-28EC-42B499ABAAC1}"/>
                    </a:ext>
                  </a:extLst>
                </p:cNvPr>
                <p:cNvSpPr txBox="1"/>
                <p:nvPr/>
              </p:nvSpPr>
              <p:spPr>
                <a:xfrm>
                  <a:off x="8270563" y="1432009"/>
                  <a:ext cx="973469" cy="1432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ea typeface="Cambria Math" panose="02040503050406030204" pitchFamily="18" charset="0"/>
                          </a:rPr>
                          <m:t>𝜂</m:t>
                        </m:r>
                        <m:r>
                          <a:rPr lang="en-US" sz="1100" b="0" i="1" smtClean="0">
                            <a:latin typeface="Cambria Math" panose="02040503050406030204" pitchFamily="18" charset="0"/>
                            <a:ea typeface="Cambria Math" panose="02040503050406030204" pitchFamily="18" charset="0"/>
                          </a:rPr>
                          <m:t>= </m:t>
                        </m:r>
                        <m:r>
                          <a:rPr lang="en-US" sz="1100" b="0" i="1" smtClean="0">
                            <a:latin typeface="Cambria Math" panose="02040503050406030204" pitchFamily="18" charset="0"/>
                            <a:ea typeface="Cambria Math" panose="02040503050406030204" pitchFamily="18" charset="0"/>
                          </a:rPr>
                          <m:t>𝜙</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𝑗</m:t>
                        </m:r>
                        <m:r>
                          <a:rPr lang="en-US" sz="1100" b="0" i="1" smtClean="0">
                            <a:latin typeface="Cambria Math" panose="02040503050406030204" pitchFamily="18" charset="0"/>
                            <a:ea typeface="Cambria Math" panose="02040503050406030204" pitchFamily="18" charset="0"/>
                          </a:rPr>
                          <m:t>)</m:t>
                        </m:r>
                      </m:oMath>
                    </m:oMathPara>
                  </a14:m>
                  <a:endParaRPr lang="en-US" sz="1100" dirty="0"/>
                </a:p>
              </p:txBody>
            </p:sp>
          </mc:Choice>
          <mc:Fallback xmlns="">
            <p:sp>
              <p:nvSpPr>
                <p:cNvPr id="18" name="TextBox 17">
                  <a:extLst>
                    <a:ext uri="{FF2B5EF4-FFF2-40B4-BE49-F238E27FC236}">
                      <a16:creationId xmlns:a16="http://schemas.microsoft.com/office/drawing/2014/main" id="{34AD9B01-51C1-625C-28EC-42B499ABAAC1}"/>
                    </a:ext>
                  </a:extLst>
                </p:cNvPr>
                <p:cNvSpPr txBox="1">
                  <a:spLocks noRot="1" noChangeAspect="1" noMove="1" noResize="1" noEditPoints="1" noAdjustHandles="1" noChangeArrowheads="1" noChangeShapeType="1" noTextEdit="1"/>
                </p:cNvSpPr>
                <p:nvPr/>
              </p:nvSpPr>
              <p:spPr>
                <a:xfrm>
                  <a:off x="8270563" y="1432009"/>
                  <a:ext cx="973469" cy="143232"/>
                </a:xfrm>
                <a:prstGeom prst="rect">
                  <a:avLst/>
                </a:prstGeom>
                <a:blipFill>
                  <a:blip r:embed="rId2"/>
                  <a:stretch>
                    <a:fillRect t="-8333" b="-66667"/>
                  </a:stretch>
                </a:blipFill>
              </p:spPr>
              <p:txBody>
                <a:bodyPr/>
                <a:lstStyle/>
                <a:p>
                  <a:r>
                    <a:rPr lang="en-US">
                      <a:noFill/>
                    </a:rPr>
                    <a:t> </a:t>
                  </a:r>
                </a:p>
              </p:txBody>
            </p:sp>
          </mc:Fallback>
        </mc:AlternateContent>
        <p:pic>
          <p:nvPicPr>
            <p:cNvPr id="19" name="Picture 18" descr="Chart, scatter chart&#10;&#10;Description automatically generated">
              <a:extLst>
                <a:ext uri="{FF2B5EF4-FFF2-40B4-BE49-F238E27FC236}">
                  <a16:creationId xmlns:a16="http://schemas.microsoft.com/office/drawing/2014/main" id="{BC9FA80A-3DB5-E07C-3CA7-C2570148C859}"/>
                </a:ext>
              </a:extLst>
            </p:cNvPr>
            <p:cNvPicPr>
              <a:picLocks noChangeAspect="1"/>
            </p:cNvPicPr>
            <p:nvPr/>
          </p:nvPicPr>
          <p:blipFill>
            <a:blip r:embed="rId3"/>
            <a:stretch>
              <a:fillRect/>
            </a:stretch>
          </p:blipFill>
          <p:spPr>
            <a:xfrm>
              <a:off x="8264928" y="1785165"/>
              <a:ext cx="2350706" cy="1903270"/>
            </a:xfrm>
            <a:prstGeom prst="rect">
              <a:avLst/>
            </a:prstGeom>
          </p:spPr>
        </p:pic>
        <p:pic>
          <p:nvPicPr>
            <p:cNvPr id="20" name="Picture 19" descr="Chart, scatter chart&#10;&#10;Description automatically generated">
              <a:extLst>
                <a:ext uri="{FF2B5EF4-FFF2-40B4-BE49-F238E27FC236}">
                  <a16:creationId xmlns:a16="http://schemas.microsoft.com/office/drawing/2014/main" id="{1C3AA680-3E81-F5D6-9F61-3A15A25126B2}"/>
                </a:ext>
              </a:extLst>
            </p:cNvPr>
            <p:cNvPicPr>
              <a:picLocks noChangeAspect="1"/>
            </p:cNvPicPr>
            <p:nvPr/>
          </p:nvPicPr>
          <p:blipFill>
            <a:blip r:embed="rId4"/>
            <a:stretch>
              <a:fillRect/>
            </a:stretch>
          </p:blipFill>
          <p:spPr>
            <a:xfrm>
              <a:off x="8301439" y="3629883"/>
              <a:ext cx="2350704" cy="1903269"/>
            </a:xfrm>
            <a:prstGeom prst="rect">
              <a:avLst/>
            </a:prstGeom>
          </p:spPr>
        </p:pic>
        <p:sp>
          <p:nvSpPr>
            <p:cNvPr id="21" name="TextBox 20">
              <a:extLst>
                <a:ext uri="{FF2B5EF4-FFF2-40B4-BE49-F238E27FC236}">
                  <a16:creationId xmlns:a16="http://schemas.microsoft.com/office/drawing/2014/main" id="{36C7479F-D114-59BB-7C19-247EAB85D67E}"/>
                </a:ext>
              </a:extLst>
            </p:cNvPr>
            <p:cNvSpPr txBox="1"/>
            <p:nvPr/>
          </p:nvSpPr>
          <p:spPr>
            <a:xfrm>
              <a:off x="8102702" y="1602876"/>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22" name="TextBox 21">
              <a:extLst>
                <a:ext uri="{FF2B5EF4-FFF2-40B4-BE49-F238E27FC236}">
                  <a16:creationId xmlns:a16="http://schemas.microsoft.com/office/drawing/2014/main" id="{2F1D4FCB-7D4A-9105-758E-825153955B7D}"/>
                </a:ext>
              </a:extLst>
            </p:cNvPr>
            <p:cNvSpPr txBox="1"/>
            <p:nvPr/>
          </p:nvSpPr>
          <p:spPr>
            <a:xfrm>
              <a:off x="8102702" y="3566802"/>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grpSp>
    </p:spTree>
    <p:extLst>
      <p:ext uri="{BB962C8B-B14F-4D97-AF65-F5344CB8AC3E}">
        <p14:creationId xmlns:p14="http://schemas.microsoft.com/office/powerpoint/2010/main" val="618322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3F6502-4242-2FA2-02D8-01223E0505D1}"/>
              </a:ext>
            </a:extLst>
          </p:cNvPr>
          <p:cNvSpPr>
            <a:spLocks noGrp="1"/>
          </p:cNvSpPr>
          <p:nvPr>
            <p:ph type="title"/>
          </p:nvPr>
        </p:nvSpPr>
        <p:spPr>
          <a:xfrm>
            <a:off x="546351" y="433545"/>
            <a:ext cx="11139854" cy="930447"/>
          </a:xfrm>
        </p:spPr>
        <p:txBody>
          <a:bodyPr vert="horz" lIns="91440" tIns="45720" rIns="91440" bIns="45720" rtlCol="0" anchor="b">
            <a:normAutofit fontScale="90000"/>
          </a:bodyPr>
          <a:lstStyle/>
          <a:p>
            <a:pPr algn="ctr"/>
            <a:r>
              <a:rPr lang="en-US" sz="3400" b="1" dirty="0">
                <a:solidFill>
                  <a:srgbClr val="FFFFFF"/>
                </a:solidFill>
              </a:rPr>
              <a:t>Leroux CAR experiment results-Hyperparameters MMAP Estimations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Chart, histogram&#10;&#10;Description automatically generated">
            <a:extLst>
              <a:ext uri="{FF2B5EF4-FFF2-40B4-BE49-F238E27FC236}">
                <a16:creationId xmlns:a16="http://schemas.microsoft.com/office/drawing/2014/main" id="{468947EC-4393-B446-CD8C-5C293C9B8CA7}"/>
              </a:ext>
            </a:extLst>
          </p:cNvPr>
          <p:cNvPicPr>
            <a:picLocks noChangeAspect="1"/>
          </p:cNvPicPr>
          <p:nvPr/>
        </p:nvPicPr>
        <p:blipFill>
          <a:blip r:embed="rId2"/>
          <a:stretch>
            <a:fillRect/>
          </a:stretch>
        </p:blipFill>
        <p:spPr>
          <a:xfrm>
            <a:off x="331567" y="2972999"/>
            <a:ext cx="5455917" cy="2905275"/>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descr="Chart, line chart, histogram&#10;&#10;Description automatically generated">
            <a:extLst>
              <a:ext uri="{FF2B5EF4-FFF2-40B4-BE49-F238E27FC236}">
                <a16:creationId xmlns:a16="http://schemas.microsoft.com/office/drawing/2014/main" id="{72F9C911-2D66-A228-6291-8A05431EF31E}"/>
              </a:ext>
            </a:extLst>
          </p:cNvPr>
          <p:cNvPicPr>
            <a:picLocks noChangeAspect="1"/>
          </p:cNvPicPr>
          <p:nvPr/>
        </p:nvPicPr>
        <p:blipFill>
          <a:blip r:embed="rId3"/>
          <a:stretch>
            <a:fillRect/>
          </a:stretch>
        </p:blipFill>
        <p:spPr>
          <a:xfrm>
            <a:off x="6445073" y="2972999"/>
            <a:ext cx="5455917" cy="2905275"/>
          </a:xfrm>
          <a:prstGeom prst="rect">
            <a:avLst/>
          </a:prstGeom>
        </p:spPr>
      </p:pic>
      <p:sp>
        <p:nvSpPr>
          <p:cNvPr id="5" name="TextBox 4">
            <a:extLst>
              <a:ext uri="{FF2B5EF4-FFF2-40B4-BE49-F238E27FC236}">
                <a16:creationId xmlns:a16="http://schemas.microsoft.com/office/drawing/2014/main" id="{0885107F-277C-E8EA-BB57-D21298AAA039}"/>
              </a:ext>
            </a:extLst>
          </p:cNvPr>
          <p:cNvSpPr txBox="1"/>
          <p:nvPr/>
        </p:nvSpPr>
        <p:spPr>
          <a:xfrm>
            <a:off x="303760" y="2665222"/>
            <a:ext cx="391493" cy="307777"/>
          </a:xfrm>
          <a:prstGeom prst="rect">
            <a:avLst/>
          </a:prstGeom>
          <a:noFill/>
        </p:spPr>
        <p:txBody>
          <a:bodyPr wrap="square" rtlCol="0">
            <a:spAutoFit/>
          </a:bodyPr>
          <a:lstStyle/>
          <a:p>
            <a:r>
              <a:rPr lang="en-US" sz="1400" dirty="0"/>
              <a:t>(a)</a:t>
            </a:r>
          </a:p>
        </p:txBody>
      </p:sp>
      <p:sp>
        <p:nvSpPr>
          <p:cNvPr id="7" name="TextBox 6">
            <a:extLst>
              <a:ext uri="{FF2B5EF4-FFF2-40B4-BE49-F238E27FC236}">
                <a16:creationId xmlns:a16="http://schemas.microsoft.com/office/drawing/2014/main" id="{673E65A5-A7CD-239C-8929-6C4C77AF7837}"/>
              </a:ext>
            </a:extLst>
          </p:cNvPr>
          <p:cNvSpPr txBox="1"/>
          <p:nvPr/>
        </p:nvSpPr>
        <p:spPr>
          <a:xfrm>
            <a:off x="6445073" y="2646449"/>
            <a:ext cx="391493" cy="307777"/>
          </a:xfrm>
          <a:prstGeom prst="rect">
            <a:avLst/>
          </a:prstGeom>
          <a:noFill/>
        </p:spPr>
        <p:txBody>
          <a:bodyPr wrap="square" rtlCol="0">
            <a:spAutoFit/>
          </a:bodyPr>
          <a:lstStyle/>
          <a:p>
            <a:r>
              <a:rPr lang="en-US" sz="1400" dirty="0"/>
              <a:t>(b)</a:t>
            </a:r>
          </a:p>
        </p:txBody>
      </p:sp>
    </p:spTree>
    <p:extLst>
      <p:ext uri="{BB962C8B-B14F-4D97-AF65-F5344CB8AC3E}">
        <p14:creationId xmlns:p14="http://schemas.microsoft.com/office/powerpoint/2010/main" val="603477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F7026-DDC4-3BE3-9E76-A24961266438}"/>
              </a:ext>
            </a:extLst>
          </p:cNvPr>
          <p:cNvSpPr>
            <a:spLocks noGrp="1"/>
          </p:cNvSpPr>
          <p:nvPr>
            <p:ph type="title"/>
          </p:nvPr>
        </p:nvSpPr>
        <p:spPr>
          <a:xfrm>
            <a:off x="316549" y="227394"/>
            <a:ext cx="2953003" cy="669387"/>
          </a:xfrm>
        </p:spPr>
        <p:txBody>
          <a:bodyPr>
            <a:noAutofit/>
          </a:bodyPr>
          <a:lstStyle/>
          <a:p>
            <a:r>
              <a:rPr lang="en-US" sz="2000" b="1" dirty="0">
                <a:latin typeface="+mn-lt"/>
                <a:cs typeface="Times New Roman" panose="02020603050405020304" pitchFamily="18" charset="0"/>
              </a:rPr>
              <a:t>CAR experiment results-</a:t>
            </a:r>
            <a:br>
              <a:rPr lang="en-US" sz="2000" b="1" dirty="0">
                <a:latin typeface="+mn-lt"/>
                <a:cs typeface="Times New Roman" panose="02020603050405020304" pitchFamily="18" charset="0"/>
              </a:rPr>
            </a:br>
            <a:r>
              <a:rPr lang="en-US" sz="2000" b="1" dirty="0">
                <a:latin typeface="+mn-lt"/>
                <a:cs typeface="Times New Roman" panose="02020603050405020304" pitchFamily="18" charset="0"/>
              </a:rPr>
              <a:t>Model Interpolation</a:t>
            </a:r>
          </a:p>
        </p:txBody>
      </p:sp>
      <p:sp>
        <p:nvSpPr>
          <p:cNvPr id="60" name="TextBox 59">
            <a:extLst>
              <a:ext uri="{FF2B5EF4-FFF2-40B4-BE49-F238E27FC236}">
                <a16:creationId xmlns:a16="http://schemas.microsoft.com/office/drawing/2014/main" id="{56118E49-AC5C-7486-AC76-10884BFB1223}"/>
              </a:ext>
            </a:extLst>
          </p:cNvPr>
          <p:cNvSpPr txBox="1"/>
          <p:nvPr/>
        </p:nvSpPr>
        <p:spPr>
          <a:xfrm>
            <a:off x="440985" y="3259723"/>
            <a:ext cx="2499210" cy="338554"/>
          </a:xfrm>
          <a:prstGeom prst="rect">
            <a:avLst/>
          </a:prstGeom>
          <a:noFill/>
        </p:spPr>
        <p:txBody>
          <a:bodyPr wrap="none" rtlCol="0">
            <a:spAutoFit/>
          </a:bodyPr>
          <a:lstStyle/>
          <a:p>
            <a:r>
              <a:rPr lang="en-US" sz="1600" b="1" dirty="0"/>
              <a:t>3 realizations visualizations</a:t>
            </a:r>
          </a:p>
        </p:txBody>
      </p:sp>
      <p:grpSp>
        <p:nvGrpSpPr>
          <p:cNvPr id="66" name="Group 65">
            <a:extLst>
              <a:ext uri="{FF2B5EF4-FFF2-40B4-BE49-F238E27FC236}">
                <a16:creationId xmlns:a16="http://schemas.microsoft.com/office/drawing/2014/main" id="{E1BC4AD9-D729-E80C-E53A-6F5DE37F9863}"/>
              </a:ext>
            </a:extLst>
          </p:cNvPr>
          <p:cNvGrpSpPr/>
          <p:nvPr/>
        </p:nvGrpSpPr>
        <p:grpSpPr>
          <a:xfrm>
            <a:off x="3517556" y="688319"/>
            <a:ext cx="6857367" cy="5560539"/>
            <a:chOff x="3517556" y="688319"/>
            <a:chExt cx="7175158" cy="5560539"/>
          </a:xfrm>
        </p:grpSpPr>
        <p:sp>
          <p:nvSpPr>
            <p:cNvPr id="4" name="Rectangle 3">
              <a:extLst>
                <a:ext uri="{FF2B5EF4-FFF2-40B4-BE49-F238E27FC236}">
                  <a16:creationId xmlns:a16="http://schemas.microsoft.com/office/drawing/2014/main" id="{25BD3C55-C0A0-D3D7-4BA1-E685BF9367C3}"/>
                </a:ext>
              </a:extLst>
            </p:cNvPr>
            <p:cNvSpPr/>
            <p:nvPr/>
          </p:nvSpPr>
          <p:spPr>
            <a:xfrm>
              <a:off x="3517556" y="688319"/>
              <a:ext cx="7175158" cy="5560539"/>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64" name="Group 63">
              <a:extLst>
                <a:ext uri="{FF2B5EF4-FFF2-40B4-BE49-F238E27FC236}">
                  <a16:creationId xmlns:a16="http://schemas.microsoft.com/office/drawing/2014/main" id="{D044C88C-3110-B646-B0C0-CBB7A050B753}"/>
                </a:ext>
              </a:extLst>
            </p:cNvPr>
            <p:cNvGrpSpPr/>
            <p:nvPr/>
          </p:nvGrpSpPr>
          <p:grpSpPr>
            <a:xfrm>
              <a:off x="3817334" y="896781"/>
              <a:ext cx="6575602" cy="5143614"/>
              <a:chOff x="3791706" y="844458"/>
              <a:chExt cx="6733504" cy="5370877"/>
            </a:xfrm>
          </p:grpSpPr>
          <p:grpSp>
            <p:nvGrpSpPr>
              <p:cNvPr id="38" name="Group 37">
                <a:extLst>
                  <a:ext uri="{FF2B5EF4-FFF2-40B4-BE49-F238E27FC236}">
                    <a16:creationId xmlns:a16="http://schemas.microsoft.com/office/drawing/2014/main" id="{0829D002-DED9-488E-1BFD-F5B685FAE095}"/>
                  </a:ext>
                </a:extLst>
              </p:cNvPr>
              <p:cNvGrpSpPr/>
              <p:nvPr/>
            </p:nvGrpSpPr>
            <p:grpSpPr>
              <a:xfrm>
                <a:off x="3849815" y="981218"/>
                <a:ext cx="6675395" cy="5234117"/>
                <a:chOff x="3770183" y="811941"/>
                <a:chExt cx="6675395" cy="5234117"/>
              </a:xfrm>
            </p:grpSpPr>
            <p:grpSp>
              <p:nvGrpSpPr>
                <p:cNvPr id="15" name="Group 14">
                  <a:extLst>
                    <a:ext uri="{FF2B5EF4-FFF2-40B4-BE49-F238E27FC236}">
                      <a16:creationId xmlns:a16="http://schemas.microsoft.com/office/drawing/2014/main" id="{23843D13-9C79-CEB3-7C17-7F093515AAA8}"/>
                    </a:ext>
                  </a:extLst>
                </p:cNvPr>
                <p:cNvGrpSpPr/>
                <p:nvPr/>
              </p:nvGrpSpPr>
              <p:grpSpPr>
                <a:xfrm>
                  <a:off x="3770183" y="811941"/>
                  <a:ext cx="6675395" cy="1799454"/>
                  <a:chOff x="3959654" y="622471"/>
                  <a:chExt cx="6310184" cy="1649674"/>
                </a:xfrm>
              </p:grpSpPr>
              <p:pic>
                <p:nvPicPr>
                  <p:cNvPr id="10" name="Picture 9" descr="Chart, scatter chart&#10;&#10;Description automatically generated">
                    <a:extLst>
                      <a:ext uri="{FF2B5EF4-FFF2-40B4-BE49-F238E27FC236}">
                        <a16:creationId xmlns:a16="http://schemas.microsoft.com/office/drawing/2014/main" id="{AFF51445-42EF-E12E-2CC7-77962D031193}"/>
                      </a:ext>
                    </a:extLst>
                  </p:cNvPr>
                  <p:cNvPicPr>
                    <a:picLocks noChangeAspect="1"/>
                  </p:cNvPicPr>
                  <p:nvPr/>
                </p:nvPicPr>
                <p:blipFill>
                  <a:blip r:embed="rId2"/>
                  <a:stretch>
                    <a:fillRect/>
                  </a:stretch>
                </p:blipFill>
                <p:spPr>
                  <a:xfrm>
                    <a:off x="3959654" y="622471"/>
                    <a:ext cx="2037492" cy="1649674"/>
                  </a:xfrm>
                  <a:prstGeom prst="rect">
                    <a:avLst/>
                  </a:prstGeom>
                </p:spPr>
              </p:pic>
              <p:pic>
                <p:nvPicPr>
                  <p:cNvPr id="12" name="Picture 11" descr="Chart, scatter chart&#10;&#10;Description automatically generated">
                    <a:extLst>
                      <a:ext uri="{FF2B5EF4-FFF2-40B4-BE49-F238E27FC236}">
                        <a16:creationId xmlns:a16="http://schemas.microsoft.com/office/drawing/2014/main" id="{6004F1F1-3E36-B4E9-277F-061826476DB7}"/>
                      </a:ext>
                    </a:extLst>
                  </p:cNvPr>
                  <p:cNvPicPr>
                    <a:picLocks noChangeAspect="1"/>
                  </p:cNvPicPr>
                  <p:nvPr/>
                </p:nvPicPr>
                <p:blipFill>
                  <a:blip r:embed="rId3"/>
                  <a:stretch>
                    <a:fillRect/>
                  </a:stretch>
                </p:blipFill>
                <p:spPr>
                  <a:xfrm>
                    <a:off x="6096000" y="622471"/>
                    <a:ext cx="2037492" cy="1649674"/>
                  </a:xfrm>
                  <a:prstGeom prst="rect">
                    <a:avLst/>
                  </a:prstGeom>
                </p:spPr>
              </p:pic>
              <p:pic>
                <p:nvPicPr>
                  <p:cNvPr id="14" name="Picture 13" descr="Chart&#10;&#10;Description automatically generated">
                    <a:extLst>
                      <a:ext uri="{FF2B5EF4-FFF2-40B4-BE49-F238E27FC236}">
                        <a16:creationId xmlns:a16="http://schemas.microsoft.com/office/drawing/2014/main" id="{BDECAFDE-6D64-851B-86AA-93C0C77A7BE5}"/>
                      </a:ext>
                    </a:extLst>
                  </p:cNvPr>
                  <p:cNvPicPr>
                    <a:picLocks noChangeAspect="1"/>
                  </p:cNvPicPr>
                  <p:nvPr/>
                </p:nvPicPr>
                <p:blipFill>
                  <a:blip r:embed="rId4"/>
                  <a:stretch>
                    <a:fillRect/>
                  </a:stretch>
                </p:blipFill>
                <p:spPr>
                  <a:xfrm>
                    <a:off x="8232346" y="622471"/>
                    <a:ext cx="2037492" cy="1649674"/>
                  </a:xfrm>
                  <a:prstGeom prst="rect">
                    <a:avLst/>
                  </a:prstGeom>
                </p:spPr>
              </p:pic>
            </p:grpSp>
            <p:grpSp>
              <p:nvGrpSpPr>
                <p:cNvPr id="31" name="Group 30">
                  <a:extLst>
                    <a:ext uri="{FF2B5EF4-FFF2-40B4-BE49-F238E27FC236}">
                      <a16:creationId xmlns:a16="http://schemas.microsoft.com/office/drawing/2014/main" id="{F4DBC21E-877B-8F8F-E6E4-2EE2DBA640B2}"/>
                    </a:ext>
                  </a:extLst>
                </p:cNvPr>
                <p:cNvGrpSpPr/>
                <p:nvPr/>
              </p:nvGrpSpPr>
              <p:grpSpPr>
                <a:xfrm>
                  <a:off x="3770183" y="2556424"/>
                  <a:ext cx="6675394" cy="1745151"/>
                  <a:chOff x="3770183" y="2556424"/>
                  <a:chExt cx="6675394" cy="1745151"/>
                </a:xfrm>
              </p:grpSpPr>
              <p:pic>
                <p:nvPicPr>
                  <p:cNvPr id="17" name="Picture 16" descr="Chart, scatter chart&#10;&#10;Description automatically generated">
                    <a:extLst>
                      <a:ext uri="{FF2B5EF4-FFF2-40B4-BE49-F238E27FC236}">
                        <a16:creationId xmlns:a16="http://schemas.microsoft.com/office/drawing/2014/main" id="{ECB250E6-6DA3-605D-5153-4FC7D8A57DB6}"/>
                      </a:ext>
                    </a:extLst>
                  </p:cNvPr>
                  <p:cNvPicPr>
                    <a:picLocks noChangeAspect="1"/>
                  </p:cNvPicPr>
                  <p:nvPr/>
                </p:nvPicPr>
                <p:blipFill>
                  <a:blip r:embed="rId5"/>
                  <a:stretch>
                    <a:fillRect/>
                  </a:stretch>
                </p:blipFill>
                <p:spPr>
                  <a:xfrm>
                    <a:off x="3770183" y="2556424"/>
                    <a:ext cx="2155415" cy="1745151"/>
                  </a:xfrm>
                  <a:prstGeom prst="rect">
                    <a:avLst/>
                  </a:prstGeom>
                </p:spPr>
              </p:pic>
              <p:pic>
                <p:nvPicPr>
                  <p:cNvPr id="28" name="Picture 27" descr="Chart, scatter chart&#10;&#10;Description automatically generated">
                    <a:extLst>
                      <a:ext uri="{FF2B5EF4-FFF2-40B4-BE49-F238E27FC236}">
                        <a16:creationId xmlns:a16="http://schemas.microsoft.com/office/drawing/2014/main" id="{5FF9D1FD-F7DB-1083-EFE5-27E65486C5BB}"/>
                      </a:ext>
                    </a:extLst>
                  </p:cNvPr>
                  <p:cNvPicPr>
                    <a:picLocks noChangeAspect="1"/>
                  </p:cNvPicPr>
                  <p:nvPr/>
                </p:nvPicPr>
                <p:blipFill>
                  <a:blip r:embed="rId6"/>
                  <a:stretch>
                    <a:fillRect/>
                  </a:stretch>
                </p:blipFill>
                <p:spPr>
                  <a:xfrm>
                    <a:off x="6030173" y="2556424"/>
                    <a:ext cx="2155415" cy="1745151"/>
                  </a:xfrm>
                  <a:prstGeom prst="rect">
                    <a:avLst/>
                  </a:prstGeom>
                </p:spPr>
              </p:pic>
              <p:pic>
                <p:nvPicPr>
                  <p:cNvPr id="30" name="Picture 29" descr="Chart&#10;&#10;Description automatically generated">
                    <a:extLst>
                      <a:ext uri="{FF2B5EF4-FFF2-40B4-BE49-F238E27FC236}">
                        <a16:creationId xmlns:a16="http://schemas.microsoft.com/office/drawing/2014/main" id="{D81275CD-6ED1-F8CA-3657-AD71458B752A}"/>
                      </a:ext>
                    </a:extLst>
                  </p:cNvPr>
                  <p:cNvPicPr>
                    <a:picLocks noChangeAspect="1"/>
                  </p:cNvPicPr>
                  <p:nvPr/>
                </p:nvPicPr>
                <p:blipFill>
                  <a:blip r:embed="rId7"/>
                  <a:stretch>
                    <a:fillRect/>
                  </a:stretch>
                </p:blipFill>
                <p:spPr>
                  <a:xfrm>
                    <a:off x="8290162" y="2556424"/>
                    <a:ext cx="2155415" cy="1745151"/>
                  </a:xfrm>
                  <a:prstGeom prst="rect">
                    <a:avLst/>
                  </a:prstGeom>
                </p:spPr>
              </p:pic>
            </p:grpSp>
            <p:pic>
              <p:nvPicPr>
                <p:cNvPr id="33" name="Picture 32" descr="Chart, scatter chart&#10;&#10;Description automatically generated">
                  <a:extLst>
                    <a:ext uri="{FF2B5EF4-FFF2-40B4-BE49-F238E27FC236}">
                      <a16:creationId xmlns:a16="http://schemas.microsoft.com/office/drawing/2014/main" id="{7EA30D06-F196-BACD-594C-0168FAA6A08B}"/>
                    </a:ext>
                  </a:extLst>
                </p:cNvPr>
                <p:cNvPicPr>
                  <a:picLocks noChangeAspect="1"/>
                </p:cNvPicPr>
                <p:nvPr/>
              </p:nvPicPr>
              <p:blipFill>
                <a:blip r:embed="rId8"/>
                <a:stretch>
                  <a:fillRect/>
                </a:stretch>
              </p:blipFill>
              <p:spPr>
                <a:xfrm>
                  <a:off x="3770183" y="4300907"/>
                  <a:ext cx="2155415" cy="1745151"/>
                </a:xfrm>
                <a:prstGeom prst="rect">
                  <a:avLst/>
                </a:prstGeom>
              </p:spPr>
            </p:pic>
            <p:pic>
              <p:nvPicPr>
                <p:cNvPr id="35" name="Picture 34" descr="Chart, scatter chart&#10;&#10;Description automatically generated">
                  <a:extLst>
                    <a:ext uri="{FF2B5EF4-FFF2-40B4-BE49-F238E27FC236}">
                      <a16:creationId xmlns:a16="http://schemas.microsoft.com/office/drawing/2014/main" id="{2AC0AB98-F909-A4A9-C516-F2BC32560C6B}"/>
                    </a:ext>
                  </a:extLst>
                </p:cNvPr>
                <p:cNvPicPr>
                  <a:picLocks noChangeAspect="1"/>
                </p:cNvPicPr>
                <p:nvPr/>
              </p:nvPicPr>
              <p:blipFill>
                <a:blip r:embed="rId9"/>
                <a:stretch>
                  <a:fillRect/>
                </a:stretch>
              </p:blipFill>
              <p:spPr>
                <a:xfrm>
                  <a:off x="6030173" y="4300906"/>
                  <a:ext cx="2155415" cy="1745151"/>
                </a:xfrm>
                <a:prstGeom prst="rect">
                  <a:avLst/>
                </a:prstGeom>
              </p:spPr>
            </p:pic>
            <p:pic>
              <p:nvPicPr>
                <p:cNvPr id="37" name="Picture 36" descr="Chart&#10;&#10;Description automatically generated">
                  <a:extLst>
                    <a:ext uri="{FF2B5EF4-FFF2-40B4-BE49-F238E27FC236}">
                      <a16:creationId xmlns:a16="http://schemas.microsoft.com/office/drawing/2014/main" id="{7AB62BBF-134F-AA21-5837-2F983422B352}"/>
                    </a:ext>
                  </a:extLst>
                </p:cNvPr>
                <p:cNvPicPr>
                  <a:picLocks noChangeAspect="1"/>
                </p:cNvPicPr>
                <p:nvPr/>
              </p:nvPicPr>
              <p:blipFill>
                <a:blip r:embed="rId10"/>
                <a:stretch>
                  <a:fillRect/>
                </a:stretch>
              </p:blipFill>
              <p:spPr>
                <a:xfrm>
                  <a:off x="8290161" y="4300906"/>
                  <a:ext cx="2155415" cy="1745151"/>
                </a:xfrm>
                <a:prstGeom prst="rect">
                  <a:avLst/>
                </a:prstGeom>
              </p:spPr>
            </p:pic>
          </p:grpSp>
          <p:sp>
            <p:nvSpPr>
              <p:cNvPr id="39" name="TextBox 38">
                <a:extLst>
                  <a:ext uri="{FF2B5EF4-FFF2-40B4-BE49-F238E27FC236}">
                    <a16:creationId xmlns:a16="http://schemas.microsoft.com/office/drawing/2014/main" id="{1A1AB179-85A3-53D0-9EC8-5960DBA59E44}"/>
                  </a:ext>
                </a:extLst>
              </p:cNvPr>
              <p:cNvSpPr txBox="1"/>
              <p:nvPr/>
            </p:nvSpPr>
            <p:spPr>
              <a:xfrm>
                <a:off x="3791706" y="844458"/>
                <a:ext cx="311456" cy="273520"/>
              </a:xfrm>
              <a:prstGeom prst="rect">
                <a:avLst/>
              </a:prstGeom>
              <a:noFill/>
            </p:spPr>
            <p:txBody>
              <a:bodyPr wrap="none" rtlCol="0">
                <a:spAutoFit/>
              </a:bodyPr>
              <a:lstStyle/>
              <a:p>
                <a:r>
                  <a:rPr lang="en-US" sz="1000" dirty="0">
                    <a:latin typeface="Times New Roman" panose="02020603050405020304" pitchFamily="18" charset="0"/>
                    <a:cs typeface="Times New Roman" panose="02020603050405020304" pitchFamily="18" charset="0"/>
                  </a:rPr>
                  <a:t>(a)</a:t>
                </a:r>
              </a:p>
            </p:txBody>
          </p:sp>
          <p:sp>
            <p:nvSpPr>
              <p:cNvPr id="40" name="TextBox 39">
                <a:extLst>
                  <a:ext uri="{FF2B5EF4-FFF2-40B4-BE49-F238E27FC236}">
                    <a16:creationId xmlns:a16="http://schemas.microsoft.com/office/drawing/2014/main" id="{B311F2F6-035B-904C-9CBF-0D5F128D9238}"/>
                  </a:ext>
                </a:extLst>
              </p:cNvPr>
              <p:cNvSpPr txBox="1"/>
              <p:nvPr/>
            </p:nvSpPr>
            <p:spPr>
              <a:xfrm>
                <a:off x="5974214" y="844458"/>
                <a:ext cx="425116" cy="246221"/>
              </a:xfrm>
              <a:prstGeom prst="rect">
                <a:avLst/>
              </a:prstGeom>
              <a:noFill/>
            </p:spPr>
            <p:txBody>
              <a:bodyPr wrap="none" rtlCol="0">
                <a:spAutoFit/>
              </a:bodyPr>
              <a:lstStyle/>
              <a:p>
                <a:r>
                  <a:rPr lang="en-US" sz="1000" dirty="0">
                    <a:latin typeface="Times New Roman" panose="02020603050405020304" pitchFamily="18" charset="0"/>
                    <a:cs typeface="Times New Roman" panose="02020603050405020304" pitchFamily="18" charset="0"/>
                  </a:rPr>
                  <a:t>(a.1)</a:t>
                </a:r>
              </a:p>
            </p:txBody>
          </p:sp>
          <p:sp>
            <p:nvSpPr>
              <p:cNvPr id="41" name="TextBox 40">
                <a:extLst>
                  <a:ext uri="{FF2B5EF4-FFF2-40B4-BE49-F238E27FC236}">
                    <a16:creationId xmlns:a16="http://schemas.microsoft.com/office/drawing/2014/main" id="{9FC1BC35-CDA2-B985-D167-92A2A8C660B4}"/>
                  </a:ext>
                </a:extLst>
              </p:cNvPr>
              <p:cNvSpPr txBox="1"/>
              <p:nvPr/>
            </p:nvSpPr>
            <p:spPr>
              <a:xfrm>
                <a:off x="8165246" y="844458"/>
                <a:ext cx="470389" cy="257100"/>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(a.2)</a:t>
                </a:r>
              </a:p>
            </p:txBody>
          </p:sp>
          <p:sp>
            <p:nvSpPr>
              <p:cNvPr id="42" name="TextBox 41">
                <a:extLst>
                  <a:ext uri="{FF2B5EF4-FFF2-40B4-BE49-F238E27FC236}">
                    <a16:creationId xmlns:a16="http://schemas.microsoft.com/office/drawing/2014/main" id="{F52FA906-ABA4-E722-AC49-953DF217365A}"/>
                  </a:ext>
                </a:extLst>
              </p:cNvPr>
              <p:cNvSpPr txBox="1"/>
              <p:nvPr/>
            </p:nvSpPr>
            <p:spPr>
              <a:xfrm>
                <a:off x="3814717" y="2588567"/>
                <a:ext cx="335348" cy="246221"/>
              </a:xfrm>
              <a:prstGeom prst="rect">
                <a:avLst/>
              </a:prstGeom>
              <a:noFill/>
            </p:spPr>
            <p:txBody>
              <a:bodyPr wrap="none" rtlCol="0">
                <a:spAutoFit/>
              </a:bodyPr>
              <a:lstStyle/>
              <a:p>
                <a:r>
                  <a:rPr lang="en-US" sz="1000" dirty="0">
                    <a:latin typeface="Times New Roman" panose="02020603050405020304" pitchFamily="18" charset="0"/>
                    <a:cs typeface="Times New Roman" panose="02020603050405020304" pitchFamily="18" charset="0"/>
                  </a:rPr>
                  <a:t>(b)</a:t>
                </a:r>
              </a:p>
            </p:txBody>
          </p:sp>
          <p:sp>
            <p:nvSpPr>
              <p:cNvPr id="43" name="TextBox 42">
                <a:extLst>
                  <a:ext uri="{FF2B5EF4-FFF2-40B4-BE49-F238E27FC236}">
                    <a16:creationId xmlns:a16="http://schemas.microsoft.com/office/drawing/2014/main" id="{0F218596-9671-DD5B-B83B-B8C9586B988D}"/>
                  </a:ext>
                </a:extLst>
              </p:cNvPr>
              <p:cNvSpPr txBox="1"/>
              <p:nvPr/>
            </p:nvSpPr>
            <p:spPr>
              <a:xfrm>
                <a:off x="5997225" y="2588567"/>
                <a:ext cx="431528" cy="246221"/>
              </a:xfrm>
              <a:prstGeom prst="rect">
                <a:avLst/>
              </a:prstGeom>
              <a:noFill/>
            </p:spPr>
            <p:txBody>
              <a:bodyPr wrap="none" rtlCol="0">
                <a:spAutoFit/>
              </a:bodyPr>
              <a:lstStyle/>
              <a:p>
                <a:r>
                  <a:rPr lang="en-US" sz="1000" dirty="0">
                    <a:latin typeface="Times New Roman" panose="02020603050405020304" pitchFamily="18" charset="0"/>
                    <a:cs typeface="Times New Roman" panose="02020603050405020304" pitchFamily="18" charset="0"/>
                  </a:rPr>
                  <a:t>(b.1)</a:t>
                </a:r>
              </a:p>
            </p:txBody>
          </p:sp>
          <p:sp>
            <p:nvSpPr>
              <p:cNvPr id="58" name="TextBox 57">
                <a:extLst>
                  <a:ext uri="{FF2B5EF4-FFF2-40B4-BE49-F238E27FC236}">
                    <a16:creationId xmlns:a16="http://schemas.microsoft.com/office/drawing/2014/main" id="{02C0B9ED-B70C-74C8-9A6F-83CFA12D42AD}"/>
                  </a:ext>
                </a:extLst>
              </p:cNvPr>
              <p:cNvSpPr txBox="1"/>
              <p:nvPr/>
            </p:nvSpPr>
            <p:spPr>
              <a:xfrm>
                <a:off x="8165247" y="2588567"/>
                <a:ext cx="470390" cy="257100"/>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(b.2)</a:t>
                </a:r>
              </a:p>
            </p:txBody>
          </p:sp>
          <p:sp>
            <p:nvSpPr>
              <p:cNvPr id="61" name="TextBox 60">
                <a:extLst>
                  <a:ext uri="{FF2B5EF4-FFF2-40B4-BE49-F238E27FC236}">
                    <a16:creationId xmlns:a16="http://schemas.microsoft.com/office/drawing/2014/main" id="{10019DA3-0F79-797F-63BD-AFA1D5088BAA}"/>
                  </a:ext>
                </a:extLst>
              </p:cNvPr>
              <p:cNvSpPr txBox="1"/>
              <p:nvPr/>
            </p:nvSpPr>
            <p:spPr>
              <a:xfrm>
                <a:off x="3836980" y="4333050"/>
                <a:ext cx="328936" cy="246221"/>
              </a:xfrm>
              <a:prstGeom prst="rect">
                <a:avLst/>
              </a:prstGeom>
              <a:noFill/>
            </p:spPr>
            <p:txBody>
              <a:bodyPr wrap="none" rtlCol="0">
                <a:spAutoFit/>
              </a:bodyPr>
              <a:lstStyle/>
              <a:p>
                <a:r>
                  <a:rPr lang="en-US" sz="1000" dirty="0">
                    <a:latin typeface="Times New Roman" panose="02020603050405020304" pitchFamily="18" charset="0"/>
                    <a:cs typeface="Times New Roman" panose="02020603050405020304" pitchFamily="18" charset="0"/>
                  </a:rPr>
                  <a:t>(c)</a:t>
                </a:r>
              </a:p>
            </p:txBody>
          </p:sp>
          <p:sp>
            <p:nvSpPr>
              <p:cNvPr id="62" name="TextBox 61">
                <a:extLst>
                  <a:ext uri="{FF2B5EF4-FFF2-40B4-BE49-F238E27FC236}">
                    <a16:creationId xmlns:a16="http://schemas.microsoft.com/office/drawing/2014/main" id="{342F191A-4161-DBE5-54FB-06BE40072590}"/>
                  </a:ext>
                </a:extLst>
              </p:cNvPr>
              <p:cNvSpPr txBox="1"/>
              <p:nvPr/>
            </p:nvSpPr>
            <p:spPr>
              <a:xfrm>
                <a:off x="6019488" y="4333050"/>
                <a:ext cx="425116" cy="246221"/>
              </a:xfrm>
              <a:prstGeom prst="rect">
                <a:avLst/>
              </a:prstGeom>
              <a:noFill/>
            </p:spPr>
            <p:txBody>
              <a:bodyPr wrap="none" rtlCol="0">
                <a:spAutoFit/>
              </a:bodyPr>
              <a:lstStyle/>
              <a:p>
                <a:r>
                  <a:rPr lang="en-US" sz="1000" dirty="0">
                    <a:latin typeface="Times New Roman" panose="02020603050405020304" pitchFamily="18" charset="0"/>
                    <a:cs typeface="Times New Roman" panose="02020603050405020304" pitchFamily="18" charset="0"/>
                  </a:rPr>
                  <a:t>(c.1)</a:t>
                </a:r>
              </a:p>
            </p:txBody>
          </p:sp>
          <p:sp>
            <p:nvSpPr>
              <p:cNvPr id="63" name="TextBox 62">
                <a:extLst>
                  <a:ext uri="{FF2B5EF4-FFF2-40B4-BE49-F238E27FC236}">
                    <a16:creationId xmlns:a16="http://schemas.microsoft.com/office/drawing/2014/main" id="{0D19BBC3-0C3E-E2F5-2D48-8DE955D0D7C7}"/>
                  </a:ext>
                </a:extLst>
              </p:cNvPr>
              <p:cNvSpPr txBox="1"/>
              <p:nvPr/>
            </p:nvSpPr>
            <p:spPr>
              <a:xfrm>
                <a:off x="8165246" y="4333050"/>
                <a:ext cx="492654" cy="257100"/>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(c.2)</a:t>
                </a:r>
              </a:p>
            </p:txBody>
          </p:sp>
        </p:grpSp>
      </p:grpSp>
    </p:spTree>
    <p:extLst>
      <p:ext uri="{BB962C8B-B14F-4D97-AF65-F5344CB8AC3E}">
        <p14:creationId xmlns:p14="http://schemas.microsoft.com/office/powerpoint/2010/main" val="1620462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50670-C856-76AF-F0FD-47D4A54DA1EA}"/>
              </a:ext>
            </a:extLst>
          </p:cNvPr>
          <p:cNvSpPr>
            <a:spLocks noGrp="1"/>
          </p:cNvSpPr>
          <p:nvPr>
            <p:ph type="title"/>
          </p:nvPr>
        </p:nvSpPr>
        <p:spPr>
          <a:xfrm>
            <a:off x="250599" y="132857"/>
            <a:ext cx="6772179" cy="421221"/>
          </a:xfrm>
        </p:spPr>
        <p:txBody>
          <a:bodyPr>
            <a:noAutofit/>
          </a:bodyPr>
          <a:lstStyle/>
          <a:p>
            <a:r>
              <a:rPr lang="en-US" sz="2400" b="1" dirty="0" err="1">
                <a:latin typeface="+mn-lt"/>
              </a:rPr>
              <a:t>HPSDRModel</a:t>
            </a:r>
            <a:r>
              <a:rPr lang="en-US" sz="2400" b="1" dirty="0">
                <a:latin typeface="+mn-lt"/>
              </a:rPr>
              <a:t> Simulation Experiment Setup</a:t>
            </a:r>
            <a:endParaRPr lang="en-US" sz="2400" dirty="0">
              <a:latin typeface="+mn-l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D8D4F-F4A4-B0D0-D83F-1479AC72A7D7}"/>
                  </a:ext>
                </a:extLst>
              </p:cNvPr>
              <p:cNvSpPr>
                <a:spLocks noGrp="1"/>
              </p:cNvSpPr>
              <p:nvPr>
                <p:ph idx="1"/>
              </p:nvPr>
            </p:nvSpPr>
            <p:spPr>
              <a:xfrm>
                <a:off x="262339" y="956476"/>
                <a:ext cx="3120046" cy="5689526"/>
              </a:xfrm>
            </p:spPr>
            <p:txBody>
              <a:bodyPr>
                <a:noAutofit/>
              </a:bodyPr>
              <a:lstStyle/>
              <a:p>
                <a:pPr>
                  <a:spcAft>
                    <a:spcPts val="600"/>
                  </a:spcAft>
                </a:pPr>
                <a:r>
                  <a:rPr lang="en-US" sz="1400" b="1" dirty="0"/>
                  <a:t>Model Parameters</a:t>
                </a:r>
                <a:r>
                  <a:rPr lang="en-US" sz="1400" dirty="0"/>
                  <a:t>:</a:t>
                </a:r>
              </a:p>
              <a:p>
                <a:pPr>
                  <a:spcAft>
                    <a:spcPts val="600"/>
                  </a:spcAft>
                </a:pPr>
                <a:r>
                  <a:rPr lang="en-US" sz="1400" b="1" dirty="0"/>
                  <a:t>Fixed Effects:</a:t>
                </a:r>
              </a:p>
              <a:p>
                <a:pPr>
                  <a:spcAft>
                    <a:spcPts val="600"/>
                  </a:spcAft>
                </a:pPr>
                <a:r>
                  <a:rPr lang="en-US" sz="1400" dirty="0"/>
                  <a:t>Intercept (beta0) = 2</a:t>
                </a:r>
              </a:p>
              <a:p>
                <a:pPr>
                  <a:spcAft>
                    <a:spcPts val="600"/>
                  </a:spcAft>
                </a:pPr>
                <a:r>
                  <a:rPr lang="en-US" sz="1400" dirty="0"/>
                  <a:t>Slope1 (beta1) = 1</a:t>
                </a:r>
              </a:p>
              <a:p>
                <a:pPr>
                  <a:spcAft>
                    <a:spcPts val="600"/>
                  </a:spcAft>
                </a:pPr>
                <a:r>
                  <a:rPr lang="en-US" sz="1400" dirty="0"/>
                  <a:t>Slope2 (beta2) = 0.5</a:t>
                </a:r>
              </a:p>
              <a:p>
                <a:pPr>
                  <a:spcAft>
                    <a:spcPts val="600"/>
                  </a:spcAft>
                </a:pPr>
                <a:endParaRPr lang="en-US" sz="1400" dirty="0"/>
              </a:p>
              <a:p>
                <a:pPr>
                  <a:spcAft>
                    <a:spcPts val="600"/>
                  </a:spcAft>
                </a:pPr>
                <a:r>
                  <a:rPr lang="en-US" sz="1400" b="1" dirty="0" err="1"/>
                  <a:t>Matérn</a:t>
                </a:r>
                <a:r>
                  <a:rPr lang="en-US" sz="1400" b="1" dirty="0"/>
                  <a:t> Spatial Latent Field:</a:t>
                </a:r>
              </a:p>
              <a:p>
                <a:pPr>
                  <a:spcAft>
                    <a:spcPts val="600"/>
                  </a:spcAft>
                </a:pPr>
                <a:r>
                  <a:rPr lang="en-US" sz="1400" dirty="0"/>
                  <a:t>Sigma (marginal variance) = 1</a:t>
                </a:r>
              </a:p>
              <a:p>
                <a:pPr>
                  <a:spcAft>
                    <a:spcPts val="600"/>
                  </a:spcAft>
                </a:pPr>
                <a:r>
                  <a:rPr lang="en-US" sz="1400" dirty="0"/>
                  <a:t>Kappa (scale parameter) = 7</a:t>
                </a:r>
              </a:p>
              <a:p>
                <a:pPr>
                  <a:spcAft>
                    <a:spcPts val="600"/>
                  </a:spcAft>
                </a:pPr>
                <a:r>
                  <a:rPr lang="en-US" sz="1400" dirty="0"/>
                  <a:t>(</a:t>
                </a:r>
                <a14:m>
                  <m:oMath xmlns:m="http://schemas.openxmlformats.org/officeDocument/2006/math">
                    <m:r>
                      <m:rPr>
                        <m:sty m:val="p"/>
                      </m:rPr>
                      <a:rPr lang="en-US" sz="1400" b="0" i="0" smtClean="0">
                        <a:latin typeface="Cambria Math" panose="02040503050406030204" pitchFamily="18" charset="0"/>
                      </a:rPr>
                      <m:t>Rho</m:t>
                    </m:r>
                    <m:r>
                      <a:rPr lang="en-US" sz="1400" b="0" i="0" smtClean="0">
                        <a:latin typeface="Cambria Math" panose="02040503050406030204" pitchFamily="18" charset="0"/>
                      </a:rPr>
                      <m:t>= </m:t>
                    </m:r>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8</m:t>
                        </m:r>
                      </m:e>
                    </m:rad>
                    <m:r>
                      <a:rPr lang="en-US" sz="1400" b="0" i="1" smtClean="0">
                        <a:latin typeface="Cambria Math" panose="02040503050406030204" pitchFamily="18" charset="0"/>
                      </a:rPr>
                      <m:t>/</m:t>
                    </m:r>
                    <m:r>
                      <a:rPr lang="en-US" sz="1400" b="0" i="1" smtClean="0">
                        <a:latin typeface="Cambria Math" panose="02040503050406030204" pitchFamily="18" charset="0"/>
                      </a:rPr>
                      <m:t>𝐾𝑎𝑝𝑝𝑎</m:t>
                    </m:r>
                  </m:oMath>
                </a14:m>
                <a:r>
                  <a:rPr lang="en-US" sz="1400" dirty="0"/>
                  <a:t>)</a:t>
                </a:r>
              </a:p>
              <a:p>
                <a:pPr>
                  <a:spcAft>
                    <a:spcPts val="600"/>
                  </a:spcAft>
                </a:pPr>
                <a:endParaRPr lang="en-US" sz="1400" dirty="0"/>
              </a:p>
              <a:p>
                <a:pPr>
                  <a:spcAft>
                    <a:spcPts val="600"/>
                  </a:spcAft>
                </a:pPr>
                <a:r>
                  <a:rPr lang="en-US" sz="1400" b="1" dirty="0"/>
                  <a:t>Leroux CAR:</a:t>
                </a:r>
              </a:p>
              <a:p>
                <a:pPr>
                  <a:spcAft>
                    <a:spcPts val="600"/>
                  </a:spcAft>
                </a:pPr>
                <a:r>
                  <a:rPr lang="en-US" sz="1400" dirty="0"/>
                  <a:t>Lambda (mixing parameter) = 0.7</a:t>
                </a:r>
              </a:p>
              <a:p>
                <a:pPr>
                  <a:spcAft>
                    <a:spcPts val="600"/>
                  </a:spcAft>
                </a:pPr>
                <a:r>
                  <a:rPr lang="en-US" sz="1400" dirty="0"/>
                  <a:t>Var (marginal variance) = 3</a:t>
                </a:r>
              </a:p>
              <a:p>
                <a:endParaRPr lang="en-US" sz="1400" dirty="0"/>
              </a:p>
            </p:txBody>
          </p:sp>
        </mc:Choice>
        <mc:Fallback xmlns="">
          <p:sp>
            <p:nvSpPr>
              <p:cNvPr id="3" name="Content Placeholder 2">
                <a:extLst>
                  <a:ext uri="{FF2B5EF4-FFF2-40B4-BE49-F238E27FC236}">
                    <a16:creationId xmlns:a16="http://schemas.microsoft.com/office/drawing/2014/main" id="{241D8D4F-F4A4-B0D0-D83F-1479AC72A7D7}"/>
                  </a:ext>
                </a:extLst>
              </p:cNvPr>
              <p:cNvSpPr>
                <a:spLocks noGrp="1" noRot="1" noChangeAspect="1" noMove="1" noResize="1" noEditPoints="1" noAdjustHandles="1" noChangeArrowheads="1" noChangeShapeType="1" noTextEdit="1"/>
              </p:cNvSpPr>
              <p:nvPr>
                <p:ph idx="1"/>
              </p:nvPr>
            </p:nvSpPr>
            <p:spPr>
              <a:xfrm>
                <a:off x="262339" y="956476"/>
                <a:ext cx="3120046" cy="5689526"/>
              </a:xfrm>
              <a:blipFill>
                <a:blip r:embed="rId2"/>
                <a:stretch>
                  <a:fillRect l="-405" t="-668"/>
                </a:stretch>
              </a:blipFill>
            </p:spPr>
            <p:txBody>
              <a:bodyPr/>
              <a:lstStyle/>
              <a:p>
                <a:r>
                  <a:rPr lang="en-US">
                    <a:noFill/>
                  </a:rPr>
                  <a:t> </a:t>
                </a:r>
              </a:p>
            </p:txBody>
          </p:sp>
        </mc:Fallback>
      </mc:AlternateContent>
      <p:graphicFrame>
        <p:nvGraphicFramePr>
          <p:cNvPr id="32" name="Table 7">
            <a:extLst>
              <a:ext uri="{FF2B5EF4-FFF2-40B4-BE49-F238E27FC236}">
                <a16:creationId xmlns:a16="http://schemas.microsoft.com/office/drawing/2014/main" id="{9DC3BEDB-AEEB-661C-68EE-5D78D8798300}"/>
              </a:ext>
            </a:extLst>
          </p:cNvPr>
          <p:cNvGraphicFramePr>
            <a:graphicFrameLocks noGrp="1"/>
          </p:cNvGraphicFramePr>
          <p:nvPr>
            <p:extLst>
              <p:ext uri="{D42A27DB-BD31-4B8C-83A1-F6EECF244321}">
                <p14:modId xmlns:p14="http://schemas.microsoft.com/office/powerpoint/2010/main" val="2556071787"/>
              </p:ext>
            </p:extLst>
          </p:nvPr>
        </p:nvGraphicFramePr>
        <p:xfrm>
          <a:off x="3459804" y="4695282"/>
          <a:ext cx="4700466" cy="1950720"/>
        </p:xfrm>
        <a:graphic>
          <a:graphicData uri="http://schemas.openxmlformats.org/drawingml/2006/table">
            <a:tbl>
              <a:tblPr firstRow="1" bandRow="1">
                <a:tableStyleId>{C083E6E3-FA7D-4D7B-A595-EF9225AFEA82}</a:tableStyleId>
              </a:tblPr>
              <a:tblGrid>
                <a:gridCol w="1967899">
                  <a:extLst>
                    <a:ext uri="{9D8B030D-6E8A-4147-A177-3AD203B41FA5}">
                      <a16:colId xmlns:a16="http://schemas.microsoft.com/office/drawing/2014/main" val="1541015696"/>
                    </a:ext>
                  </a:extLst>
                </a:gridCol>
                <a:gridCol w="1197747">
                  <a:extLst>
                    <a:ext uri="{9D8B030D-6E8A-4147-A177-3AD203B41FA5}">
                      <a16:colId xmlns:a16="http://schemas.microsoft.com/office/drawing/2014/main" val="3244739557"/>
                    </a:ext>
                  </a:extLst>
                </a:gridCol>
                <a:gridCol w="1534820">
                  <a:extLst>
                    <a:ext uri="{9D8B030D-6E8A-4147-A177-3AD203B41FA5}">
                      <a16:colId xmlns:a16="http://schemas.microsoft.com/office/drawing/2014/main" val="3983447583"/>
                    </a:ext>
                  </a:extLst>
                </a:gridCol>
              </a:tblGrid>
              <a:tr h="145314">
                <a:tc>
                  <a:txBody>
                    <a:bodyPr/>
                    <a:lstStyle/>
                    <a:p>
                      <a:r>
                        <a:rPr lang="en-US" sz="1000" b="1" dirty="0"/>
                        <a:t>Parameter</a:t>
                      </a:r>
                    </a:p>
                  </a:txBody>
                  <a:tcPr/>
                </a:tc>
                <a:tc>
                  <a:txBody>
                    <a:bodyPr/>
                    <a:lstStyle/>
                    <a:p>
                      <a:r>
                        <a:rPr lang="en-US" sz="1000" b="1" dirty="0"/>
                        <a:t>Family</a:t>
                      </a:r>
                    </a:p>
                  </a:txBody>
                  <a:tcPr/>
                </a:tc>
                <a:tc>
                  <a:txBody>
                    <a:bodyPr/>
                    <a:lstStyle/>
                    <a:p>
                      <a:r>
                        <a:rPr lang="en-US" sz="1000" b="1" dirty="0"/>
                        <a:t>Prior parameters</a:t>
                      </a:r>
                    </a:p>
                  </a:txBody>
                  <a:tcPr/>
                </a:tc>
                <a:extLst>
                  <a:ext uri="{0D108BD9-81ED-4DB2-BD59-A6C34878D82A}">
                    <a16:rowId xmlns:a16="http://schemas.microsoft.com/office/drawing/2014/main" val="1014323531"/>
                  </a:ext>
                </a:extLst>
              </a:tr>
              <a:tr h="242190">
                <a:tc>
                  <a:txBody>
                    <a:bodyPr/>
                    <a:lstStyle/>
                    <a:p>
                      <a:r>
                        <a:rPr lang="en-US" sz="1000" dirty="0"/>
                        <a:t>Intercept</a:t>
                      </a:r>
                    </a:p>
                  </a:txBody>
                  <a:tcPr/>
                </a:tc>
                <a:tc>
                  <a:txBody>
                    <a:bodyPr/>
                    <a:lstStyle/>
                    <a:p>
                      <a:r>
                        <a:rPr lang="en-US" sz="1000" dirty="0"/>
                        <a:t>Gaussian</a:t>
                      </a:r>
                    </a:p>
                  </a:txBody>
                  <a:tcPr/>
                </a:tc>
                <a:tc>
                  <a:txBody>
                    <a:bodyPr/>
                    <a:lstStyle/>
                    <a:p>
                      <a:r>
                        <a:rPr lang="en-US" sz="1000" dirty="0">
                          <a:solidFill>
                            <a:schemeClr val="tx1"/>
                          </a:solidFill>
                        </a:rPr>
                        <a:t>mean = 2, </a:t>
                      </a:r>
                      <a:r>
                        <a:rPr lang="en-US" sz="1000" dirty="0" err="1">
                          <a:solidFill>
                            <a:schemeClr val="tx1"/>
                          </a:solidFill>
                        </a:rPr>
                        <a:t>sd</a:t>
                      </a:r>
                      <a:r>
                        <a:rPr lang="en-US" sz="1000" dirty="0">
                          <a:solidFill>
                            <a:schemeClr val="tx1"/>
                          </a:solidFill>
                        </a:rPr>
                        <a:t> = 1</a:t>
                      </a:r>
                    </a:p>
                  </a:txBody>
                  <a:tcPr/>
                </a:tc>
                <a:extLst>
                  <a:ext uri="{0D108BD9-81ED-4DB2-BD59-A6C34878D82A}">
                    <a16:rowId xmlns:a16="http://schemas.microsoft.com/office/drawing/2014/main" val="339174432"/>
                  </a:ext>
                </a:extLst>
              </a:tr>
              <a:tr h="242190">
                <a:tc>
                  <a:txBody>
                    <a:bodyPr/>
                    <a:lstStyle/>
                    <a:p>
                      <a:r>
                        <a:rPr lang="en-US" sz="1000" dirty="0"/>
                        <a:t>Slope1</a:t>
                      </a:r>
                    </a:p>
                  </a:txBody>
                  <a:tcPr/>
                </a:tc>
                <a:tc>
                  <a:txBody>
                    <a:bodyPr/>
                    <a:lstStyle/>
                    <a:p>
                      <a:r>
                        <a:rPr lang="en-US" sz="1000" dirty="0"/>
                        <a:t>Gaussian</a:t>
                      </a:r>
                    </a:p>
                  </a:txBody>
                  <a:tcPr/>
                </a:tc>
                <a:tc>
                  <a:txBody>
                    <a:bodyPr/>
                    <a:lstStyle/>
                    <a:p>
                      <a:r>
                        <a:rPr lang="en-US" sz="1000" dirty="0">
                          <a:solidFill>
                            <a:schemeClr val="tx1"/>
                          </a:solidFill>
                        </a:rPr>
                        <a:t>mean = 1, </a:t>
                      </a:r>
                      <a:r>
                        <a:rPr lang="en-US" sz="1000" dirty="0" err="1">
                          <a:solidFill>
                            <a:schemeClr val="tx1"/>
                          </a:solidFill>
                        </a:rPr>
                        <a:t>sd</a:t>
                      </a:r>
                      <a:r>
                        <a:rPr lang="en-US" sz="1000" dirty="0">
                          <a:solidFill>
                            <a:schemeClr val="tx1"/>
                          </a:solidFill>
                        </a:rPr>
                        <a:t> = 1</a:t>
                      </a:r>
                    </a:p>
                  </a:txBody>
                  <a:tcPr/>
                </a:tc>
                <a:extLst>
                  <a:ext uri="{0D108BD9-81ED-4DB2-BD59-A6C34878D82A}">
                    <a16:rowId xmlns:a16="http://schemas.microsoft.com/office/drawing/2014/main" val="2320581358"/>
                  </a:ext>
                </a:extLst>
              </a:tr>
              <a:tr h="242190">
                <a:tc>
                  <a:txBody>
                    <a:bodyPr/>
                    <a:lstStyle/>
                    <a:p>
                      <a:r>
                        <a:rPr lang="en-US" sz="1000" dirty="0"/>
                        <a:t>Slope2</a:t>
                      </a:r>
                    </a:p>
                  </a:txBody>
                  <a:tcPr/>
                </a:tc>
                <a:tc>
                  <a:txBody>
                    <a:bodyPr/>
                    <a:lstStyle/>
                    <a:p>
                      <a:r>
                        <a:rPr lang="en-US" sz="1000" dirty="0"/>
                        <a:t>Gaussian</a:t>
                      </a:r>
                    </a:p>
                  </a:txBody>
                  <a:tcPr/>
                </a:tc>
                <a:tc>
                  <a:txBody>
                    <a:bodyPr/>
                    <a:lstStyle/>
                    <a:p>
                      <a:r>
                        <a:rPr lang="en-US" sz="1000" dirty="0">
                          <a:solidFill>
                            <a:schemeClr val="tx1"/>
                          </a:solidFill>
                        </a:rPr>
                        <a:t>mean = 0.5, </a:t>
                      </a:r>
                      <a:r>
                        <a:rPr lang="en-US" sz="1000" dirty="0" err="1">
                          <a:solidFill>
                            <a:schemeClr val="tx1"/>
                          </a:solidFill>
                        </a:rPr>
                        <a:t>sd</a:t>
                      </a:r>
                      <a:r>
                        <a:rPr lang="en-US" sz="1000" dirty="0">
                          <a:solidFill>
                            <a:schemeClr val="tx1"/>
                          </a:solidFill>
                        </a:rPr>
                        <a:t> = 1</a:t>
                      </a:r>
                    </a:p>
                  </a:txBody>
                  <a:tcPr/>
                </a:tc>
                <a:extLst>
                  <a:ext uri="{0D108BD9-81ED-4DB2-BD59-A6C34878D82A}">
                    <a16:rowId xmlns:a16="http://schemas.microsoft.com/office/drawing/2014/main" val="2587339356"/>
                  </a:ext>
                </a:extLst>
              </a:tr>
              <a:tr h="242190">
                <a:tc>
                  <a:txBody>
                    <a:bodyPr/>
                    <a:lstStyle/>
                    <a:p>
                      <a:r>
                        <a:rPr lang="en-US" sz="1000" dirty="0"/>
                        <a:t>Log-Sigma (marginal variance)</a:t>
                      </a:r>
                    </a:p>
                  </a:txBody>
                  <a:tcPr/>
                </a:tc>
                <a:tc>
                  <a:txBody>
                    <a:bodyPr/>
                    <a:lstStyle/>
                    <a:p>
                      <a:r>
                        <a:rPr lang="en-US" sz="1000" dirty="0"/>
                        <a:t>Gaussian</a:t>
                      </a:r>
                    </a:p>
                  </a:txBody>
                  <a:tcPr/>
                </a:tc>
                <a:tc>
                  <a:txBody>
                    <a:bodyPr/>
                    <a:lstStyle/>
                    <a:p>
                      <a:r>
                        <a:rPr lang="en-US" sz="1000" dirty="0">
                          <a:solidFill>
                            <a:schemeClr val="tx1"/>
                          </a:solidFill>
                        </a:rPr>
                        <a:t>mean = 0, </a:t>
                      </a:r>
                      <a:r>
                        <a:rPr lang="en-US" sz="1000" dirty="0" err="1">
                          <a:solidFill>
                            <a:schemeClr val="tx1"/>
                          </a:solidFill>
                        </a:rPr>
                        <a:t>sd</a:t>
                      </a:r>
                      <a:r>
                        <a:rPr lang="en-US" sz="1000" dirty="0">
                          <a:solidFill>
                            <a:schemeClr val="tx1"/>
                          </a:solidFill>
                        </a:rPr>
                        <a:t> = 1</a:t>
                      </a:r>
                    </a:p>
                  </a:txBody>
                  <a:tcPr/>
                </a:tc>
                <a:extLst>
                  <a:ext uri="{0D108BD9-81ED-4DB2-BD59-A6C34878D82A}">
                    <a16:rowId xmlns:a16="http://schemas.microsoft.com/office/drawing/2014/main" val="3481236322"/>
                  </a:ext>
                </a:extLst>
              </a:tr>
              <a:tr h="242190">
                <a:tc>
                  <a:txBody>
                    <a:bodyPr/>
                    <a:lstStyle/>
                    <a:p>
                      <a:r>
                        <a:rPr lang="en-US" sz="1000" dirty="0"/>
                        <a:t>Log-Rho (range)</a:t>
                      </a:r>
                    </a:p>
                  </a:txBody>
                  <a:tcPr/>
                </a:tc>
                <a:tc>
                  <a:txBody>
                    <a:bodyPr/>
                    <a:lstStyle/>
                    <a:p>
                      <a:r>
                        <a:rPr lang="en-US" sz="1000" dirty="0"/>
                        <a:t>Gaussian</a:t>
                      </a:r>
                    </a:p>
                  </a:txBody>
                  <a:tcPr/>
                </a:tc>
                <a:tc>
                  <a:txBody>
                    <a:bodyPr/>
                    <a:lstStyle/>
                    <a:p>
                      <a:r>
                        <a:rPr lang="en-US" sz="1000" dirty="0">
                          <a:solidFill>
                            <a:schemeClr val="tx1"/>
                          </a:solidFill>
                        </a:rPr>
                        <a:t>mean = -0.9, </a:t>
                      </a:r>
                      <a:r>
                        <a:rPr lang="en-US" sz="1000" dirty="0" err="1">
                          <a:solidFill>
                            <a:schemeClr val="tx1"/>
                          </a:solidFill>
                        </a:rPr>
                        <a:t>sd</a:t>
                      </a:r>
                      <a:r>
                        <a:rPr lang="en-US" sz="1000" dirty="0">
                          <a:solidFill>
                            <a:schemeClr val="tx1"/>
                          </a:solidFill>
                        </a:rPr>
                        <a:t> = 1</a:t>
                      </a:r>
                    </a:p>
                  </a:txBody>
                  <a:tcPr/>
                </a:tc>
                <a:extLst>
                  <a:ext uri="{0D108BD9-81ED-4DB2-BD59-A6C34878D82A}">
                    <a16:rowId xmlns:a16="http://schemas.microsoft.com/office/drawing/2014/main" val="1384692790"/>
                  </a:ext>
                </a:extLst>
              </a:tr>
              <a:tr h="242190">
                <a:tc>
                  <a:txBody>
                    <a:bodyPr/>
                    <a:lstStyle/>
                    <a:p>
                      <a:r>
                        <a:rPr lang="en-US" sz="1000" dirty="0"/>
                        <a:t>Logit-Lambda (mixing parameter)</a:t>
                      </a:r>
                    </a:p>
                  </a:txBody>
                  <a:tcPr/>
                </a:tc>
                <a:tc>
                  <a:txBody>
                    <a:bodyPr/>
                    <a:lstStyle/>
                    <a:p>
                      <a:r>
                        <a:rPr lang="en-US" sz="1000" dirty="0"/>
                        <a:t>Gaussian</a:t>
                      </a:r>
                    </a:p>
                  </a:txBody>
                  <a:tcPr/>
                </a:tc>
                <a:tc>
                  <a:txBody>
                    <a:bodyPr/>
                    <a:lstStyle/>
                    <a:p>
                      <a:r>
                        <a:rPr lang="en-US" sz="1000" dirty="0">
                          <a:solidFill>
                            <a:schemeClr val="tx1"/>
                          </a:solidFill>
                        </a:rPr>
                        <a:t>mean = logit(0.7), </a:t>
                      </a:r>
                      <a:r>
                        <a:rPr lang="en-US" sz="1000" dirty="0" err="1">
                          <a:solidFill>
                            <a:schemeClr val="tx1"/>
                          </a:solidFill>
                        </a:rPr>
                        <a:t>sd</a:t>
                      </a:r>
                      <a:r>
                        <a:rPr lang="en-US" sz="1000" dirty="0">
                          <a:solidFill>
                            <a:schemeClr val="tx1"/>
                          </a:solidFill>
                        </a:rPr>
                        <a:t> = 1</a:t>
                      </a:r>
                    </a:p>
                  </a:txBody>
                  <a:tcPr/>
                </a:tc>
                <a:extLst>
                  <a:ext uri="{0D108BD9-81ED-4DB2-BD59-A6C34878D82A}">
                    <a16:rowId xmlns:a16="http://schemas.microsoft.com/office/drawing/2014/main" val="2823185717"/>
                  </a:ext>
                </a:extLst>
              </a:tr>
              <a:tr h="242190">
                <a:tc>
                  <a:txBody>
                    <a:bodyPr/>
                    <a:lstStyle/>
                    <a:p>
                      <a:r>
                        <a:rPr lang="en-US" sz="1000" dirty="0"/>
                        <a:t>Precision</a:t>
                      </a:r>
                    </a:p>
                  </a:txBody>
                  <a:tcPr/>
                </a:tc>
                <a:tc>
                  <a:txBody>
                    <a:bodyPr/>
                    <a:lstStyle/>
                    <a:p>
                      <a:r>
                        <a:rPr lang="en-US" sz="1000" dirty="0"/>
                        <a:t>Gamma</a:t>
                      </a:r>
                    </a:p>
                  </a:txBody>
                  <a:tcPr/>
                </a:tc>
                <a:tc>
                  <a:txBody>
                    <a:bodyPr/>
                    <a:lstStyle/>
                    <a:p>
                      <a:r>
                        <a:rPr lang="en-US" sz="1000" dirty="0">
                          <a:solidFill>
                            <a:schemeClr val="tx1"/>
                          </a:solidFill>
                        </a:rPr>
                        <a:t>shape = (1/3)^2, scale  = 3</a:t>
                      </a:r>
                    </a:p>
                  </a:txBody>
                  <a:tcPr/>
                </a:tc>
                <a:extLst>
                  <a:ext uri="{0D108BD9-81ED-4DB2-BD59-A6C34878D82A}">
                    <a16:rowId xmlns:a16="http://schemas.microsoft.com/office/drawing/2014/main" val="1773080252"/>
                  </a:ext>
                </a:extLst>
              </a:tr>
            </a:tbl>
          </a:graphicData>
        </a:graphic>
      </p:graphicFrame>
      <p:sp>
        <p:nvSpPr>
          <p:cNvPr id="33" name="TextBox 32">
            <a:extLst>
              <a:ext uri="{FF2B5EF4-FFF2-40B4-BE49-F238E27FC236}">
                <a16:creationId xmlns:a16="http://schemas.microsoft.com/office/drawing/2014/main" id="{8CE5D68A-16B3-28CF-4332-A84E0EC9A822}"/>
              </a:ext>
            </a:extLst>
          </p:cNvPr>
          <p:cNvSpPr txBox="1"/>
          <p:nvPr/>
        </p:nvSpPr>
        <p:spPr>
          <a:xfrm>
            <a:off x="3382385" y="4387505"/>
            <a:ext cx="1932132" cy="307777"/>
          </a:xfrm>
          <a:prstGeom prst="rect">
            <a:avLst/>
          </a:prstGeom>
          <a:noFill/>
        </p:spPr>
        <p:txBody>
          <a:bodyPr wrap="none" rtlCol="0">
            <a:spAutoFit/>
          </a:bodyPr>
          <a:lstStyle/>
          <a:p>
            <a:r>
              <a:rPr lang="en-US" sz="1400" b="1" dirty="0"/>
              <a:t>(Hyper)Priors Summary</a:t>
            </a:r>
          </a:p>
        </p:txBody>
      </p:sp>
      <p:grpSp>
        <p:nvGrpSpPr>
          <p:cNvPr id="128" name="Group 127">
            <a:extLst>
              <a:ext uri="{FF2B5EF4-FFF2-40B4-BE49-F238E27FC236}">
                <a16:creationId xmlns:a16="http://schemas.microsoft.com/office/drawing/2014/main" id="{FCB29F58-DF5D-D567-C012-4C9879335A1A}"/>
              </a:ext>
            </a:extLst>
          </p:cNvPr>
          <p:cNvGrpSpPr/>
          <p:nvPr/>
        </p:nvGrpSpPr>
        <p:grpSpPr>
          <a:xfrm>
            <a:off x="3382385" y="861855"/>
            <a:ext cx="7690481" cy="3328422"/>
            <a:chOff x="3106285" y="754981"/>
            <a:chExt cx="7971250" cy="3358632"/>
          </a:xfrm>
        </p:grpSpPr>
        <p:grpSp>
          <p:nvGrpSpPr>
            <p:cNvPr id="125" name="Group 124">
              <a:extLst>
                <a:ext uri="{FF2B5EF4-FFF2-40B4-BE49-F238E27FC236}">
                  <a16:creationId xmlns:a16="http://schemas.microsoft.com/office/drawing/2014/main" id="{340519AA-CF32-BF15-372B-CE64C7CABC99}"/>
                </a:ext>
              </a:extLst>
            </p:cNvPr>
            <p:cNvGrpSpPr/>
            <p:nvPr/>
          </p:nvGrpSpPr>
          <p:grpSpPr>
            <a:xfrm>
              <a:off x="3106285" y="754981"/>
              <a:ext cx="7971250" cy="3358632"/>
              <a:chOff x="3106285" y="754981"/>
              <a:chExt cx="7971250" cy="3358632"/>
            </a:xfrm>
          </p:grpSpPr>
          <p:grpSp>
            <p:nvGrpSpPr>
              <p:cNvPr id="96" name="Group 95">
                <a:extLst>
                  <a:ext uri="{FF2B5EF4-FFF2-40B4-BE49-F238E27FC236}">
                    <a16:creationId xmlns:a16="http://schemas.microsoft.com/office/drawing/2014/main" id="{71B7F288-5C04-A2BA-DC61-763D80141D01}"/>
                  </a:ext>
                </a:extLst>
              </p:cNvPr>
              <p:cNvGrpSpPr/>
              <p:nvPr/>
            </p:nvGrpSpPr>
            <p:grpSpPr>
              <a:xfrm>
                <a:off x="3106285" y="754981"/>
                <a:ext cx="7971250" cy="3358632"/>
                <a:chOff x="623982" y="1183455"/>
                <a:chExt cx="10377483" cy="4990143"/>
              </a:xfrm>
            </p:grpSpPr>
            <p:grpSp>
              <p:nvGrpSpPr>
                <p:cNvPr id="97" name="Group 96">
                  <a:extLst>
                    <a:ext uri="{FF2B5EF4-FFF2-40B4-BE49-F238E27FC236}">
                      <a16:creationId xmlns:a16="http://schemas.microsoft.com/office/drawing/2014/main" id="{F1D25EFF-3ABE-DE6D-946B-4F3262B1E274}"/>
                    </a:ext>
                  </a:extLst>
                </p:cNvPr>
                <p:cNvGrpSpPr/>
                <p:nvPr/>
              </p:nvGrpSpPr>
              <p:grpSpPr>
                <a:xfrm>
                  <a:off x="660568" y="1183455"/>
                  <a:ext cx="10340897" cy="4953488"/>
                  <a:chOff x="901504" y="1179539"/>
                  <a:chExt cx="10340897" cy="4953488"/>
                </a:xfrm>
              </p:grpSpPr>
              <p:grpSp>
                <p:nvGrpSpPr>
                  <p:cNvPr id="105" name="Group 104">
                    <a:extLst>
                      <a:ext uri="{FF2B5EF4-FFF2-40B4-BE49-F238E27FC236}">
                        <a16:creationId xmlns:a16="http://schemas.microsoft.com/office/drawing/2014/main" id="{B88FFDE9-FD1B-32B3-9A7A-5A2AFC6B289D}"/>
                      </a:ext>
                    </a:extLst>
                  </p:cNvPr>
                  <p:cNvGrpSpPr/>
                  <p:nvPr/>
                </p:nvGrpSpPr>
                <p:grpSpPr>
                  <a:xfrm>
                    <a:off x="901504" y="1179539"/>
                    <a:ext cx="10340897" cy="4953488"/>
                    <a:chOff x="901504" y="1179539"/>
                    <a:chExt cx="10340897" cy="4953488"/>
                  </a:xfrm>
                </p:grpSpPr>
                <p:grpSp>
                  <p:nvGrpSpPr>
                    <p:cNvPr id="109" name="Group 108">
                      <a:extLst>
                        <a:ext uri="{FF2B5EF4-FFF2-40B4-BE49-F238E27FC236}">
                          <a16:creationId xmlns:a16="http://schemas.microsoft.com/office/drawing/2014/main" id="{7D4B0CBA-D7FF-A1FB-3A29-41598760C951}"/>
                        </a:ext>
                      </a:extLst>
                    </p:cNvPr>
                    <p:cNvGrpSpPr/>
                    <p:nvPr/>
                  </p:nvGrpSpPr>
                  <p:grpSpPr>
                    <a:xfrm>
                      <a:off x="901504" y="1179539"/>
                      <a:ext cx="10269512" cy="4953488"/>
                      <a:chOff x="277434" y="690436"/>
                      <a:chExt cx="11089599" cy="5854221"/>
                    </a:xfrm>
                  </p:grpSpPr>
                  <p:grpSp>
                    <p:nvGrpSpPr>
                      <p:cNvPr id="114" name="Group 113">
                        <a:extLst>
                          <a:ext uri="{FF2B5EF4-FFF2-40B4-BE49-F238E27FC236}">
                            <a16:creationId xmlns:a16="http://schemas.microsoft.com/office/drawing/2014/main" id="{336FED7E-8B91-16F9-2B39-8C39C351A243}"/>
                          </a:ext>
                        </a:extLst>
                      </p:cNvPr>
                      <p:cNvGrpSpPr/>
                      <p:nvPr/>
                    </p:nvGrpSpPr>
                    <p:grpSpPr>
                      <a:xfrm>
                        <a:off x="277434" y="869275"/>
                        <a:ext cx="3936059" cy="5675382"/>
                        <a:chOff x="133576" y="360738"/>
                        <a:chExt cx="3936059" cy="5675382"/>
                      </a:xfrm>
                    </p:grpSpPr>
                    <p:grpSp>
                      <p:nvGrpSpPr>
                        <p:cNvPr id="119" name="Group 118">
                          <a:extLst>
                            <a:ext uri="{FF2B5EF4-FFF2-40B4-BE49-F238E27FC236}">
                              <a16:creationId xmlns:a16="http://schemas.microsoft.com/office/drawing/2014/main" id="{765A8398-B0E6-A7A3-D0C1-BE225EB3A218}"/>
                            </a:ext>
                          </a:extLst>
                        </p:cNvPr>
                        <p:cNvGrpSpPr/>
                        <p:nvPr/>
                      </p:nvGrpSpPr>
                      <p:grpSpPr>
                        <a:xfrm>
                          <a:off x="133576" y="953433"/>
                          <a:ext cx="3612123" cy="5082687"/>
                          <a:chOff x="505467" y="725142"/>
                          <a:chExt cx="4524565" cy="6167198"/>
                        </a:xfrm>
                      </p:grpSpPr>
                      <p:pic>
                        <p:nvPicPr>
                          <p:cNvPr id="121" name="Picture 120">
                            <a:extLst>
                              <a:ext uri="{FF2B5EF4-FFF2-40B4-BE49-F238E27FC236}">
                                <a16:creationId xmlns:a16="http://schemas.microsoft.com/office/drawing/2014/main" id="{CAEB6BB9-0490-350F-6858-FCEF5B2FF6BE}"/>
                              </a:ext>
                            </a:extLst>
                          </p:cNvPr>
                          <p:cNvPicPr>
                            <a:picLocks noChangeAspect="1"/>
                          </p:cNvPicPr>
                          <p:nvPr/>
                        </p:nvPicPr>
                        <p:blipFill>
                          <a:blip r:embed="rId3"/>
                          <a:stretch>
                            <a:fillRect/>
                          </a:stretch>
                        </p:blipFill>
                        <p:spPr>
                          <a:xfrm>
                            <a:off x="505467" y="4048644"/>
                            <a:ext cx="2772111" cy="2843696"/>
                          </a:xfrm>
                          <a:prstGeom prst="rect">
                            <a:avLst/>
                          </a:prstGeom>
                        </p:spPr>
                      </p:pic>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DDA4D4A4-CD9F-2DE9-66DB-CA2DB8CADB1D}"/>
                                  </a:ext>
                                </a:extLst>
                              </p:cNvPr>
                              <p:cNvSpPr txBox="1"/>
                              <p:nvPr/>
                            </p:nvSpPr>
                            <p:spPr>
                              <a:xfrm>
                                <a:off x="699324" y="725142"/>
                                <a:ext cx="4330708" cy="3530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ea typeface="Cambria Math" panose="02040503050406030204" pitchFamily="18" charset="0"/>
                                        </a:rPr>
                                        <m:t>𝜂</m:t>
                                      </m:r>
                                      <m:r>
                                        <a:rPr lang="en-US" sz="1100" b="0" i="1" smtClean="0">
                                          <a:latin typeface="Cambria Math" panose="02040503050406030204" pitchFamily="18" charset="0"/>
                                          <a:ea typeface="Cambria Math" panose="02040503050406030204" pitchFamily="18" charset="0"/>
                                        </a:rPr>
                                        <m:t>= </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𝛽</m:t>
                                          </m:r>
                                        </m:e>
                                        <m:sub>
                                          <m:r>
                                            <a:rPr lang="en-US" sz="1100" b="0" i="1" smtClean="0">
                                              <a:latin typeface="Cambria Math" panose="02040503050406030204" pitchFamily="18" charset="0"/>
                                              <a:ea typeface="Cambria Math" panose="02040503050406030204" pitchFamily="18" charset="0"/>
                                            </a:rPr>
                                            <m:t>0</m:t>
                                          </m:r>
                                        </m:sub>
                                      </m:sSub>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𝑐𝑜𝑣</m:t>
                                      </m:r>
                                      <m:r>
                                        <a:rPr lang="en-US" sz="1100" b="0" i="1" smtClean="0">
                                          <a:latin typeface="Cambria Math" panose="02040503050406030204" pitchFamily="18" charset="0"/>
                                          <a:ea typeface="Cambria Math" panose="02040503050406030204" pitchFamily="18" charset="0"/>
                                        </a:rPr>
                                        <m:t>1∗</m:t>
                                      </m:r>
                                      <m:sSub>
                                        <m:sSubPr>
                                          <m:ctrlPr>
                                            <a:rPr lang="en-US" sz="1100" i="1">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𝛽</m:t>
                                          </m:r>
                                        </m:e>
                                        <m:sub>
                                          <m:r>
                                            <a:rPr lang="en-US" sz="1100" b="0" i="1" smtClean="0">
                                              <a:latin typeface="Cambria Math" panose="02040503050406030204" pitchFamily="18" charset="0"/>
                                              <a:ea typeface="Cambria Math" panose="02040503050406030204" pitchFamily="18" charset="0"/>
                                            </a:rPr>
                                            <m:t>1</m:t>
                                          </m:r>
                                        </m:sub>
                                      </m:sSub>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𝑐𝑜𝑣</m:t>
                                      </m:r>
                                      <m:r>
                                        <a:rPr lang="en-US" sz="1100" b="0" i="1" smtClean="0">
                                          <a:latin typeface="Cambria Math" panose="02040503050406030204" pitchFamily="18" charset="0"/>
                                          <a:ea typeface="Cambria Math" panose="02040503050406030204" pitchFamily="18" charset="0"/>
                                        </a:rPr>
                                        <m:t>2∗</m:t>
                                      </m:r>
                                      <m:sSub>
                                        <m:sSubPr>
                                          <m:ctrlPr>
                                            <a:rPr lang="en-US" sz="1100" i="1">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𝛽</m:t>
                                          </m:r>
                                        </m:e>
                                        <m:sub>
                                          <m:r>
                                            <a:rPr lang="en-US" sz="1100" b="0" i="1" smtClean="0">
                                              <a:latin typeface="Cambria Math" panose="02040503050406030204" pitchFamily="18" charset="0"/>
                                              <a:ea typeface="Cambria Math" panose="02040503050406030204" pitchFamily="18" charset="0"/>
                                            </a:rPr>
                                            <m:t>2</m:t>
                                          </m:r>
                                        </m:sub>
                                      </m:sSub>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𝑠</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𝑖</m:t>
                                      </m:r>
                                      <m:r>
                                        <a:rPr lang="en-US" sz="1100" b="0" i="1" smtClean="0">
                                          <a:latin typeface="Cambria Math" panose="02040503050406030204" pitchFamily="18" charset="0"/>
                                          <a:ea typeface="Cambria Math" panose="02040503050406030204" pitchFamily="18" charset="0"/>
                                        </a:rPr>
                                        <m:t>)</m:t>
                                      </m:r>
                                    </m:oMath>
                                  </m:oMathPara>
                                </a14:m>
                                <a:endParaRPr lang="en-US" sz="1100" dirty="0"/>
                              </a:p>
                            </p:txBody>
                          </p:sp>
                        </mc:Choice>
                        <mc:Fallback xmlns="">
                          <p:sp>
                            <p:nvSpPr>
                              <p:cNvPr id="122" name="TextBox 121">
                                <a:extLst>
                                  <a:ext uri="{FF2B5EF4-FFF2-40B4-BE49-F238E27FC236}">
                                    <a16:creationId xmlns:a16="http://schemas.microsoft.com/office/drawing/2014/main" id="{DDA4D4A4-CD9F-2DE9-66DB-CA2DB8CADB1D}"/>
                                  </a:ext>
                                </a:extLst>
                              </p:cNvPr>
                              <p:cNvSpPr txBox="1">
                                <a:spLocks noRot="1" noChangeAspect="1" noMove="1" noResize="1" noEditPoints="1" noAdjustHandles="1" noChangeArrowheads="1" noChangeShapeType="1" noTextEdit="1"/>
                              </p:cNvSpPr>
                              <p:nvPr/>
                            </p:nvSpPr>
                            <p:spPr>
                              <a:xfrm>
                                <a:off x="699324" y="725142"/>
                                <a:ext cx="4330708" cy="353052"/>
                              </a:xfrm>
                              <a:prstGeom prst="rect">
                                <a:avLst/>
                              </a:prstGeom>
                              <a:blipFill>
                                <a:blip r:embed="rId4"/>
                                <a:stretch>
                                  <a:fillRect t="-14286" r="-1064" b="-35714"/>
                                </a:stretch>
                              </a:blipFill>
                            </p:spPr>
                            <p:txBody>
                              <a:bodyPr/>
                              <a:lstStyle/>
                              <a:p>
                                <a:r>
                                  <a:rPr lang="en-US">
                                    <a:noFill/>
                                  </a:rPr>
                                  <a:t> </a:t>
                                </a:r>
                              </a:p>
                            </p:txBody>
                          </p:sp>
                        </mc:Fallback>
                      </mc:AlternateContent>
                    </p:grpSp>
                    <p:sp>
                      <p:nvSpPr>
                        <p:cNvPr id="120" name="TextBox 119">
                          <a:extLst>
                            <a:ext uri="{FF2B5EF4-FFF2-40B4-BE49-F238E27FC236}">
                              <a16:creationId xmlns:a16="http://schemas.microsoft.com/office/drawing/2014/main" id="{24A6B4F4-BAA3-8025-D4B0-2CF5C3D84AB4}"/>
                            </a:ext>
                          </a:extLst>
                        </p:cNvPr>
                        <p:cNvSpPr txBox="1"/>
                        <p:nvPr/>
                      </p:nvSpPr>
                      <p:spPr>
                        <a:xfrm>
                          <a:off x="1988195" y="360738"/>
                          <a:ext cx="2081440" cy="400116"/>
                        </a:xfrm>
                        <a:prstGeom prst="rect">
                          <a:avLst/>
                        </a:prstGeom>
                        <a:noFill/>
                      </p:spPr>
                      <p:txBody>
                        <a:bodyPr wrap="none" rtlCol="0">
                          <a:spAutoFit/>
                        </a:bodyPr>
                        <a:lstStyle/>
                        <a:p>
                          <a:r>
                            <a:rPr lang="en-US" sz="1600" b="1" dirty="0" err="1"/>
                            <a:t>Matérn</a:t>
                          </a:r>
                          <a:r>
                            <a:rPr lang="en-US" sz="1600" b="1" dirty="0"/>
                            <a:t> Field Model</a:t>
                          </a:r>
                        </a:p>
                      </p:txBody>
                    </p:sp>
                  </p:grpSp>
                  <p:grpSp>
                    <p:nvGrpSpPr>
                      <p:cNvPr id="115" name="Group 114">
                        <a:extLst>
                          <a:ext uri="{FF2B5EF4-FFF2-40B4-BE49-F238E27FC236}">
                            <a16:creationId xmlns:a16="http://schemas.microsoft.com/office/drawing/2014/main" id="{944685F2-94A3-75DB-AD90-09FBC06AA4DD}"/>
                          </a:ext>
                        </a:extLst>
                      </p:cNvPr>
                      <p:cNvGrpSpPr/>
                      <p:nvPr/>
                    </p:nvGrpSpPr>
                    <p:grpSpPr>
                      <a:xfrm>
                        <a:off x="8719799" y="884612"/>
                        <a:ext cx="2647234" cy="952767"/>
                        <a:chOff x="8669615" y="306033"/>
                        <a:chExt cx="2572571" cy="1038479"/>
                      </a:xfrm>
                    </p:grpSpPr>
                    <p:sp>
                      <p:nvSpPr>
                        <p:cNvPr id="117" name="TextBox 116">
                          <a:extLst>
                            <a:ext uri="{FF2B5EF4-FFF2-40B4-BE49-F238E27FC236}">
                              <a16:creationId xmlns:a16="http://schemas.microsoft.com/office/drawing/2014/main" id="{211512F7-D07D-E334-217D-E1B8A2D832F6}"/>
                            </a:ext>
                          </a:extLst>
                        </p:cNvPr>
                        <p:cNvSpPr txBox="1"/>
                        <p:nvPr/>
                      </p:nvSpPr>
                      <p:spPr>
                        <a:xfrm>
                          <a:off x="8669615" y="306033"/>
                          <a:ext cx="2572571" cy="653841"/>
                        </a:xfrm>
                        <a:prstGeom prst="rect">
                          <a:avLst/>
                        </a:prstGeom>
                        <a:noFill/>
                      </p:spPr>
                      <p:txBody>
                        <a:bodyPr wrap="square" rtlCol="0">
                          <a:spAutoFit/>
                        </a:bodyPr>
                        <a:lstStyle/>
                        <a:p>
                          <a:r>
                            <a:rPr lang="en-US" sz="1600" b="1" dirty="0"/>
                            <a:t>Leroux CAR Model </a:t>
                          </a:r>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C805352A-CD95-21DB-822F-347BDCCC98C9}"/>
                                </a:ext>
                              </a:extLst>
                            </p:cNvPr>
                            <p:cNvSpPr txBox="1"/>
                            <p:nvPr/>
                          </p:nvSpPr>
                          <p:spPr>
                            <a:xfrm>
                              <a:off x="8756251" y="1160007"/>
                              <a:ext cx="1021558" cy="1845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i="1" smtClean="0">
                                        <a:latin typeface="Cambria Math" panose="02040503050406030204" pitchFamily="18" charset="0"/>
                                        <a:ea typeface="Cambria Math" panose="02040503050406030204" pitchFamily="18" charset="0"/>
                                      </a:rPr>
                                      <m:t>𝜂</m:t>
                                    </m:r>
                                    <m:r>
                                      <a:rPr lang="en-US" sz="1100" b="0" i="1" smtClean="0">
                                        <a:latin typeface="Cambria Math" panose="02040503050406030204" pitchFamily="18" charset="0"/>
                                        <a:ea typeface="Cambria Math" panose="02040503050406030204" pitchFamily="18" charset="0"/>
                                      </a:rPr>
                                      <m:t>= </m:t>
                                    </m:r>
                                    <m:r>
                                      <a:rPr lang="en-US" sz="1100" b="0" i="1" smtClean="0">
                                        <a:latin typeface="Cambria Math" panose="02040503050406030204" pitchFamily="18" charset="0"/>
                                        <a:ea typeface="Cambria Math" panose="02040503050406030204" pitchFamily="18" charset="0"/>
                                      </a:rPr>
                                      <m:t>𝜙</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𝑗</m:t>
                                    </m:r>
                                    <m:r>
                                      <a:rPr lang="en-US" sz="1100" b="0" i="1" smtClean="0">
                                        <a:latin typeface="Cambria Math" panose="02040503050406030204" pitchFamily="18" charset="0"/>
                                        <a:ea typeface="Cambria Math" panose="02040503050406030204" pitchFamily="18" charset="0"/>
                                      </a:rPr>
                                      <m:t>)</m:t>
                                    </m:r>
                                  </m:oMath>
                                </m:oMathPara>
                              </a14:m>
                              <a:endParaRPr lang="en-US" sz="1100" dirty="0"/>
                            </a:p>
                          </p:txBody>
                        </p:sp>
                      </mc:Choice>
                      <mc:Fallback xmlns="">
                        <p:sp>
                          <p:nvSpPr>
                            <p:cNvPr id="118" name="TextBox 117">
                              <a:extLst>
                                <a:ext uri="{FF2B5EF4-FFF2-40B4-BE49-F238E27FC236}">
                                  <a16:creationId xmlns:a16="http://schemas.microsoft.com/office/drawing/2014/main" id="{C805352A-CD95-21DB-822F-347BDCCC98C9}"/>
                                </a:ext>
                              </a:extLst>
                            </p:cNvPr>
                            <p:cNvSpPr txBox="1">
                              <a:spLocks noRot="1" noChangeAspect="1" noMove="1" noResize="1" noEditPoints="1" noAdjustHandles="1" noChangeArrowheads="1" noChangeShapeType="1" noTextEdit="1"/>
                            </p:cNvSpPr>
                            <p:nvPr/>
                          </p:nvSpPr>
                          <p:spPr>
                            <a:xfrm>
                              <a:off x="8756251" y="1160007"/>
                              <a:ext cx="1021558" cy="184505"/>
                            </a:xfrm>
                            <a:prstGeom prst="rect">
                              <a:avLst/>
                            </a:prstGeom>
                            <a:blipFill>
                              <a:blip r:embed="rId5"/>
                              <a:stretch>
                                <a:fillRect t="-22222" b="-111111"/>
                              </a:stretch>
                            </a:blipFill>
                          </p:spPr>
                          <p:txBody>
                            <a:bodyPr/>
                            <a:lstStyle/>
                            <a:p>
                              <a:r>
                                <a:rPr lang="en-US">
                                  <a:noFill/>
                                </a:rPr>
                                <a:t> </a:t>
                              </a:r>
                            </a:p>
                          </p:txBody>
                        </p:sp>
                      </mc:Fallback>
                    </mc:AlternateContent>
                  </p:grpSp>
                  <p:sp>
                    <p:nvSpPr>
                      <p:cNvPr id="116" name="TextBox 115">
                        <a:extLst>
                          <a:ext uri="{FF2B5EF4-FFF2-40B4-BE49-F238E27FC236}">
                            <a16:creationId xmlns:a16="http://schemas.microsoft.com/office/drawing/2014/main" id="{F44B973A-82B9-2FCE-F7F1-9986235FEB0F}"/>
                          </a:ext>
                        </a:extLst>
                      </p:cNvPr>
                      <p:cNvSpPr txBox="1"/>
                      <p:nvPr/>
                    </p:nvSpPr>
                    <p:spPr>
                      <a:xfrm>
                        <a:off x="7863746" y="690436"/>
                        <a:ext cx="462656" cy="691109"/>
                      </a:xfrm>
                      <a:prstGeom prst="rect">
                        <a:avLst/>
                      </a:prstGeom>
                      <a:noFill/>
                    </p:spPr>
                    <p:txBody>
                      <a:bodyPr wrap="square" rtlCol="0">
                        <a:spAutoFit/>
                      </a:bodyPr>
                      <a:lstStyle/>
                      <a:p>
                        <a:r>
                          <a:rPr lang="en-US" sz="3200" b="1" dirty="0"/>
                          <a:t>+</a:t>
                        </a:r>
                      </a:p>
                    </p:txBody>
                  </p:sp>
                </p:grpSp>
                <p:pic>
                  <p:nvPicPr>
                    <p:cNvPr id="110" name="Picture 109" descr="Chart, scatter chart&#10;&#10;Description automatically generated">
                      <a:extLst>
                        <a:ext uri="{FF2B5EF4-FFF2-40B4-BE49-F238E27FC236}">
                          <a16:creationId xmlns:a16="http://schemas.microsoft.com/office/drawing/2014/main" id="{C349604F-7591-15A2-935A-2140684C58E2}"/>
                        </a:ext>
                      </a:extLst>
                    </p:cNvPr>
                    <p:cNvPicPr>
                      <a:picLocks noChangeAspect="1"/>
                    </p:cNvPicPr>
                    <p:nvPr/>
                  </p:nvPicPr>
                  <p:blipFill>
                    <a:blip r:embed="rId6"/>
                    <a:stretch>
                      <a:fillRect/>
                    </a:stretch>
                  </p:blipFill>
                  <p:spPr>
                    <a:xfrm>
                      <a:off x="8796472" y="2359937"/>
                      <a:ext cx="2350706" cy="1903270"/>
                    </a:xfrm>
                    <a:prstGeom prst="rect">
                      <a:avLst/>
                    </a:prstGeom>
                  </p:spPr>
                </p:pic>
                <p:pic>
                  <p:nvPicPr>
                    <p:cNvPr id="111" name="Picture 110" descr="Chart, scatter chart&#10;&#10;Description automatically generated">
                      <a:extLst>
                        <a:ext uri="{FF2B5EF4-FFF2-40B4-BE49-F238E27FC236}">
                          <a16:creationId xmlns:a16="http://schemas.microsoft.com/office/drawing/2014/main" id="{8FFCFA41-AF43-C321-946E-7CF2B92A721A}"/>
                        </a:ext>
                      </a:extLst>
                    </p:cNvPr>
                    <p:cNvPicPr>
                      <a:picLocks noChangeAspect="1"/>
                    </p:cNvPicPr>
                    <p:nvPr/>
                  </p:nvPicPr>
                  <p:blipFill>
                    <a:blip r:embed="rId7"/>
                    <a:stretch>
                      <a:fillRect/>
                    </a:stretch>
                  </p:blipFill>
                  <p:spPr>
                    <a:xfrm>
                      <a:off x="8790931" y="4204655"/>
                      <a:ext cx="2451470" cy="1903269"/>
                    </a:xfrm>
                    <a:prstGeom prst="rect">
                      <a:avLst/>
                    </a:prstGeom>
                  </p:spPr>
                </p:pic>
                <p:sp>
                  <p:nvSpPr>
                    <p:cNvPr id="112" name="TextBox 111">
                      <a:extLst>
                        <a:ext uri="{FF2B5EF4-FFF2-40B4-BE49-F238E27FC236}">
                          <a16:creationId xmlns:a16="http://schemas.microsoft.com/office/drawing/2014/main" id="{6E94A661-2CD5-2C96-B921-D7AE69833862}"/>
                        </a:ext>
                      </a:extLst>
                    </p:cNvPr>
                    <p:cNvSpPr txBox="1"/>
                    <p:nvPr/>
                  </p:nvSpPr>
                  <p:spPr>
                    <a:xfrm>
                      <a:off x="8634246" y="2177648"/>
                      <a:ext cx="356188"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113" name="TextBox 112">
                      <a:extLst>
                        <a:ext uri="{FF2B5EF4-FFF2-40B4-BE49-F238E27FC236}">
                          <a16:creationId xmlns:a16="http://schemas.microsoft.com/office/drawing/2014/main" id="{9956C41F-55A3-9CF2-B12A-A57FFC2DC5C8}"/>
                        </a:ext>
                      </a:extLst>
                    </p:cNvPr>
                    <p:cNvSpPr txBox="1"/>
                    <p:nvPr/>
                  </p:nvSpPr>
                  <p:spPr>
                    <a:xfrm>
                      <a:off x="8634246" y="4141574"/>
                      <a:ext cx="364202"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grpSp>
              <p:pic>
                <p:nvPicPr>
                  <p:cNvPr id="106" name="Picture 105" descr="Chart, scatter chart&#10;&#10;Description automatically generated">
                    <a:extLst>
                      <a:ext uri="{FF2B5EF4-FFF2-40B4-BE49-F238E27FC236}">
                        <a16:creationId xmlns:a16="http://schemas.microsoft.com/office/drawing/2014/main" id="{00EAE8F1-691B-EC33-DA58-7AB21564CB9D}"/>
                      </a:ext>
                    </a:extLst>
                  </p:cNvPr>
                  <p:cNvPicPr>
                    <a:picLocks noChangeAspect="1"/>
                  </p:cNvPicPr>
                  <p:nvPr/>
                </p:nvPicPr>
                <p:blipFill>
                  <a:blip r:embed="rId8"/>
                  <a:stretch>
                    <a:fillRect/>
                  </a:stretch>
                </p:blipFill>
                <p:spPr>
                  <a:xfrm>
                    <a:off x="5689551" y="4175096"/>
                    <a:ext cx="2451470" cy="1932829"/>
                  </a:xfrm>
                  <a:prstGeom prst="rect">
                    <a:avLst/>
                  </a:prstGeom>
                </p:spPr>
              </p:pic>
              <p:pic>
                <p:nvPicPr>
                  <p:cNvPr id="107" name="Picture 106" descr="Chart, scatter chart&#10;&#10;Description automatically generated">
                    <a:extLst>
                      <a:ext uri="{FF2B5EF4-FFF2-40B4-BE49-F238E27FC236}">
                        <a16:creationId xmlns:a16="http://schemas.microsoft.com/office/drawing/2014/main" id="{4BC90ACC-9A49-2B43-6D72-26DC5F6FB94A}"/>
                      </a:ext>
                    </a:extLst>
                  </p:cNvPr>
                  <p:cNvPicPr>
                    <a:picLocks noChangeAspect="1"/>
                  </p:cNvPicPr>
                  <p:nvPr/>
                </p:nvPicPr>
                <p:blipFill>
                  <a:blip r:embed="rId9"/>
                  <a:stretch>
                    <a:fillRect/>
                  </a:stretch>
                </p:blipFill>
                <p:spPr>
                  <a:xfrm>
                    <a:off x="5693838" y="2325767"/>
                    <a:ext cx="2387213" cy="1932829"/>
                  </a:xfrm>
                  <a:prstGeom prst="rect">
                    <a:avLst/>
                  </a:prstGeom>
                </p:spPr>
              </p:pic>
            </p:grpSp>
            <p:pic>
              <p:nvPicPr>
                <p:cNvPr id="98" name="Picture 97">
                  <a:extLst>
                    <a:ext uri="{FF2B5EF4-FFF2-40B4-BE49-F238E27FC236}">
                      <a16:creationId xmlns:a16="http://schemas.microsoft.com/office/drawing/2014/main" id="{CE68371C-F058-44EE-598E-E148B5F19026}"/>
                    </a:ext>
                  </a:extLst>
                </p:cNvPr>
                <p:cNvPicPr>
                  <a:picLocks noChangeAspect="1"/>
                </p:cNvPicPr>
                <p:nvPr/>
              </p:nvPicPr>
              <p:blipFill>
                <a:blip r:embed="rId10"/>
                <a:stretch>
                  <a:fillRect/>
                </a:stretch>
              </p:blipFill>
              <p:spPr>
                <a:xfrm>
                  <a:off x="679796" y="2468706"/>
                  <a:ext cx="2399978" cy="1676784"/>
                </a:xfrm>
                <a:prstGeom prst="rect">
                  <a:avLst/>
                </a:prstGeom>
              </p:spPr>
            </p:pic>
            <p:pic>
              <p:nvPicPr>
                <p:cNvPr id="99" name="Picture 98" descr="Chart&#10;&#10;Description automatically generated">
                  <a:extLst>
                    <a:ext uri="{FF2B5EF4-FFF2-40B4-BE49-F238E27FC236}">
                      <a16:creationId xmlns:a16="http://schemas.microsoft.com/office/drawing/2014/main" id="{E8A65C4E-0B76-5FE4-0A17-BF9CCDBB16C1}"/>
                    </a:ext>
                  </a:extLst>
                </p:cNvPr>
                <p:cNvPicPr>
                  <a:picLocks noChangeAspect="1"/>
                </p:cNvPicPr>
                <p:nvPr/>
              </p:nvPicPr>
              <p:blipFill>
                <a:blip r:embed="rId11"/>
                <a:stretch>
                  <a:fillRect/>
                </a:stretch>
              </p:blipFill>
              <p:spPr>
                <a:xfrm>
                  <a:off x="2908721" y="2437657"/>
                  <a:ext cx="2572991" cy="1797663"/>
                </a:xfrm>
                <a:prstGeom prst="rect">
                  <a:avLst/>
                </a:prstGeom>
              </p:spPr>
            </p:pic>
            <p:pic>
              <p:nvPicPr>
                <p:cNvPr id="100" name="Picture 99" descr="Chart, scatter chart&#10;&#10;Description automatically generated">
                  <a:extLst>
                    <a:ext uri="{FF2B5EF4-FFF2-40B4-BE49-F238E27FC236}">
                      <a16:creationId xmlns:a16="http://schemas.microsoft.com/office/drawing/2014/main" id="{6A93C205-F7D6-544B-A31F-8562C7C4865D}"/>
                    </a:ext>
                  </a:extLst>
                </p:cNvPr>
                <p:cNvPicPr>
                  <a:picLocks noChangeAspect="1"/>
                </p:cNvPicPr>
                <p:nvPr/>
              </p:nvPicPr>
              <p:blipFill>
                <a:blip r:embed="rId12"/>
                <a:stretch>
                  <a:fillRect/>
                </a:stretch>
              </p:blipFill>
              <p:spPr>
                <a:xfrm>
                  <a:off x="2851219" y="4240769"/>
                  <a:ext cx="2766454" cy="1932829"/>
                </a:xfrm>
                <a:prstGeom prst="rect">
                  <a:avLst/>
                </a:prstGeom>
              </p:spPr>
            </p:pic>
            <p:sp>
              <p:nvSpPr>
                <p:cNvPr id="101" name="TextBox 100">
                  <a:extLst>
                    <a:ext uri="{FF2B5EF4-FFF2-40B4-BE49-F238E27FC236}">
                      <a16:creationId xmlns:a16="http://schemas.microsoft.com/office/drawing/2014/main" id="{F931E050-4B00-4785-8E1A-6519FC2AB34A}"/>
                    </a:ext>
                  </a:extLst>
                </p:cNvPr>
                <p:cNvSpPr txBox="1"/>
                <p:nvPr/>
              </p:nvSpPr>
              <p:spPr>
                <a:xfrm>
                  <a:off x="652968" y="2131026"/>
                  <a:ext cx="511764" cy="411556"/>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102" name="TextBox 101">
                  <a:extLst>
                    <a:ext uri="{FF2B5EF4-FFF2-40B4-BE49-F238E27FC236}">
                      <a16:creationId xmlns:a16="http://schemas.microsoft.com/office/drawing/2014/main" id="{FCE3236D-4FBE-5404-8FBF-234FBE1B12EA}"/>
                    </a:ext>
                  </a:extLst>
                </p:cNvPr>
                <p:cNvSpPr txBox="1"/>
                <p:nvPr/>
              </p:nvSpPr>
              <p:spPr>
                <a:xfrm>
                  <a:off x="2730521" y="2109625"/>
                  <a:ext cx="524305" cy="411556"/>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103" name="TextBox 102">
                  <a:extLst>
                    <a:ext uri="{FF2B5EF4-FFF2-40B4-BE49-F238E27FC236}">
                      <a16:creationId xmlns:a16="http://schemas.microsoft.com/office/drawing/2014/main" id="{23628618-6628-477E-529B-3F673E745464}"/>
                    </a:ext>
                  </a:extLst>
                </p:cNvPr>
                <p:cNvSpPr txBox="1"/>
                <p:nvPr/>
              </p:nvSpPr>
              <p:spPr>
                <a:xfrm>
                  <a:off x="623982" y="3899601"/>
                  <a:ext cx="511764" cy="411556"/>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(d)</a:t>
                  </a:r>
                </a:p>
              </p:txBody>
            </p:sp>
            <p:sp>
              <p:nvSpPr>
                <p:cNvPr id="104" name="TextBox 103">
                  <a:extLst>
                    <a:ext uri="{FF2B5EF4-FFF2-40B4-BE49-F238E27FC236}">
                      <a16:creationId xmlns:a16="http://schemas.microsoft.com/office/drawing/2014/main" id="{4C544B74-4577-AC5C-82B0-44084144549A}"/>
                    </a:ext>
                  </a:extLst>
                </p:cNvPr>
                <p:cNvSpPr txBox="1"/>
                <p:nvPr/>
              </p:nvSpPr>
              <p:spPr>
                <a:xfrm>
                  <a:off x="2730520" y="3887091"/>
                  <a:ext cx="490486" cy="411556"/>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a:t>
                  </a:r>
                </a:p>
              </p:txBody>
            </p:sp>
          </p:grpSp>
          <p:sp>
            <p:nvSpPr>
              <p:cNvPr id="124" name="TextBox 123">
                <a:extLst>
                  <a:ext uri="{FF2B5EF4-FFF2-40B4-BE49-F238E27FC236}">
                    <a16:creationId xmlns:a16="http://schemas.microsoft.com/office/drawing/2014/main" id="{C35C168F-F599-ABC5-2282-58FCD45B25D1}"/>
                  </a:ext>
                </a:extLst>
              </p:cNvPr>
              <p:cNvSpPr txBox="1"/>
              <p:nvPr/>
            </p:nvSpPr>
            <p:spPr>
              <a:xfrm>
                <a:off x="7212062" y="1288261"/>
                <a:ext cx="948208" cy="276999"/>
              </a:xfrm>
              <a:prstGeom prst="rect">
                <a:avLst/>
              </a:prstGeom>
              <a:noFill/>
            </p:spPr>
            <p:txBody>
              <a:bodyPr wrap="none" rtlCol="0">
                <a:spAutoFit/>
              </a:bodyPr>
              <a:lstStyle/>
              <a:p>
                <a:r>
                  <a:rPr lang="en-US" sz="1200" b="1" dirty="0"/>
                  <a:t>Covariances</a:t>
                </a:r>
              </a:p>
            </p:txBody>
          </p:sp>
        </p:grpSp>
        <p:sp>
          <p:nvSpPr>
            <p:cNvPr id="126" name="TextBox 125">
              <a:extLst>
                <a:ext uri="{FF2B5EF4-FFF2-40B4-BE49-F238E27FC236}">
                  <a16:creationId xmlns:a16="http://schemas.microsoft.com/office/drawing/2014/main" id="{2C615CFB-2D83-E41E-4E0F-49CB22CC0778}"/>
                </a:ext>
              </a:extLst>
            </p:cNvPr>
            <p:cNvSpPr txBox="1"/>
            <p:nvPr/>
          </p:nvSpPr>
          <p:spPr>
            <a:xfrm>
              <a:off x="6707035" y="1373618"/>
              <a:ext cx="49231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(c.1)</a:t>
              </a:r>
            </a:p>
          </p:txBody>
        </p:sp>
        <p:sp>
          <p:nvSpPr>
            <p:cNvPr id="127" name="TextBox 126">
              <a:extLst>
                <a:ext uri="{FF2B5EF4-FFF2-40B4-BE49-F238E27FC236}">
                  <a16:creationId xmlns:a16="http://schemas.microsoft.com/office/drawing/2014/main" id="{E5B1ABB5-2422-95B3-C39B-77F761930E07}"/>
                </a:ext>
              </a:extLst>
            </p:cNvPr>
            <p:cNvSpPr txBox="1"/>
            <p:nvPr/>
          </p:nvSpPr>
          <p:spPr>
            <a:xfrm>
              <a:off x="6707035" y="2571134"/>
              <a:ext cx="492316"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(c.2)</a:t>
              </a:r>
            </a:p>
          </p:txBody>
        </p:sp>
      </p:grpSp>
    </p:spTree>
    <p:extLst>
      <p:ext uri="{BB962C8B-B14F-4D97-AF65-F5344CB8AC3E}">
        <p14:creationId xmlns:p14="http://schemas.microsoft.com/office/powerpoint/2010/main" val="3907985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340C14-2090-5C63-7570-B97BA79386E9}"/>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2800" b="1" dirty="0" err="1">
                <a:latin typeface="+mn-lt"/>
              </a:rPr>
              <a:t>HPSDRModel</a:t>
            </a:r>
            <a:r>
              <a:rPr lang="en-US" sz="2800" b="1" dirty="0">
                <a:latin typeface="+mn-lt"/>
              </a:rPr>
              <a:t> with both </a:t>
            </a:r>
            <a:r>
              <a:rPr lang="en-US" sz="2800" b="1" dirty="0" err="1">
                <a:latin typeface="+mn-lt"/>
              </a:rPr>
              <a:t>Matérn</a:t>
            </a:r>
            <a:r>
              <a:rPr lang="en-US" sz="2800" b="1" dirty="0">
                <a:latin typeface="+mn-lt"/>
              </a:rPr>
              <a:t> Spatial field and Leroux CAR Prior-Model Estimation (Fixed Effects MMAP Estimates)</a:t>
            </a:r>
            <a:endParaRPr lang="en-US" sz="2800" dirty="0">
              <a:latin typeface="+mn-lt"/>
            </a:endParaRPr>
          </a:p>
        </p:txBody>
      </p:sp>
      <p:sp>
        <p:nvSpPr>
          <p:cNvPr id="20"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A49706BF-F5F9-9E6C-D034-BFE587C4BECE}"/>
              </a:ext>
            </a:extLst>
          </p:cNvPr>
          <p:cNvGrpSpPr/>
          <p:nvPr/>
        </p:nvGrpSpPr>
        <p:grpSpPr>
          <a:xfrm>
            <a:off x="246426" y="2751382"/>
            <a:ext cx="11777009" cy="2397009"/>
            <a:chOff x="202543" y="2751382"/>
            <a:chExt cx="11777009" cy="2397009"/>
          </a:xfrm>
        </p:grpSpPr>
        <p:grpSp>
          <p:nvGrpSpPr>
            <p:cNvPr id="23" name="Group 22">
              <a:extLst>
                <a:ext uri="{FF2B5EF4-FFF2-40B4-BE49-F238E27FC236}">
                  <a16:creationId xmlns:a16="http://schemas.microsoft.com/office/drawing/2014/main" id="{4730835B-5851-8CDA-0E50-04AEDDBF885F}"/>
                </a:ext>
              </a:extLst>
            </p:cNvPr>
            <p:cNvGrpSpPr/>
            <p:nvPr/>
          </p:nvGrpSpPr>
          <p:grpSpPr>
            <a:xfrm>
              <a:off x="456425" y="3147159"/>
              <a:ext cx="11523127" cy="2001232"/>
              <a:chOff x="458724" y="3445632"/>
              <a:chExt cx="11523127" cy="2001232"/>
            </a:xfrm>
          </p:grpSpPr>
          <p:pic>
            <p:nvPicPr>
              <p:cNvPr id="6" name="Picture 5" descr="Chart, line chart&#10;&#10;Description automatically generated">
                <a:extLst>
                  <a:ext uri="{FF2B5EF4-FFF2-40B4-BE49-F238E27FC236}">
                    <a16:creationId xmlns:a16="http://schemas.microsoft.com/office/drawing/2014/main" id="{77021F67-B2F0-511D-520D-626B936B3D45}"/>
                  </a:ext>
                </a:extLst>
              </p:cNvPr>
              <p:cNvPicPr>
                <a:picLocks noChangeAspect="1"/>
              </p:cNvPicPr>
              <p:nvPr/>
            </p:nvPicPr>
            <p:blipFill>
              <a:blip r:embed="rId2"/>
              <a:stretch>
                <a:fillRect/>
              </a:stretch>
            </p:blipFill>
            <p:spPr>
              <a:xfrm>
                <a:off x="4299966" y="3445632"/>
                <a:ext cx="3758184" cy="2001232"/>
              </a:xfrm>
              <a:prstGeom prst="rect">
                <a:avLst/>
              </a:prstGeom>
            </p:spPr>
          </p:pic>
          <p:pic>
            <p:nvPicPr>
              <p:cNvPr id="9" name="Picture 8" descr="Chart, line chart&#10;&#10;Description automatically generated">
                <a:extLst>
                  <a:ext uri="{FF2B5EF4-FFF2-40B4-BE49-F238E27FC236}">
                    <a16:creationId xmlns:a16="http://schemas.microsoft.com/office/drawing/2014/main" id="{5DC33EC3-0CC9-CE1D-0E07-34493D973753}"/>
                  </a:ext>
                </a:extLst>
              </p:cNvPr>
              <p:cNvPicPr>
                <a:picLocks noChangeAspect="1"/>
              </p:cNvPicPr>
              <p:nvPr/>
            </p:nvPicPr>
            <p:blipFill>
              <a:blip r:embed="rId3"/>
              <a:stretch>
                <a:fillRect/>
              </a:stretch>
            </p:blipFill>
            <p:spPr>
              <a:xfrm>
                <a:off x="458724" y="3445632"/>
                <a:ext cx="3758184" cy="2001232"/>
              </a:xfrm>
              <a:prstGeom prst="rect">
                <a:avLst/>
              </a:prstGeom>
            </p:spPr>
          </p:pic>
          <p:pic>
            <p:nvPicPr>
              <p:cNvPr id="11" name="Picture 10" descr="Chart, line chart&#10;&#10;Description automatically generated">
                <a:extLst>
                  <a:ext uri="{FF2B5EF4-FFF2-40B4-BE49-F238E27FC236}">
                    <a16:creationId xmlns:a16="http://schemas.microsoft.com/office/drawing/2014/main" id="{3ACF4614-0682-79A2-8CBC-9A4B7C1FBF5C}"/>
                  </a:ext>
                </a:extLst>
              </p:cNvPr>
              <p:cNvPicPr>
                <a:picLocks noChangeAspect="1"/>
              </p:cNvPicPr>
              <p:nvPr/>
            </p:nvPicPr>
            <p:blipFill>
              <a:blip r:embed="rId4"/>
              <a:stretch>
                <a:fillRect/>
              </a:stretch>
            </p:blipFill>
            <p:spPr>
              <a:xfrm>
                <a:off x="8223667" y="3445632"/>
                <a:ext cx="3758184" cy="2001232"/>
              </a:xfrm>
              <a:prstGeom prst="rect">
                <a:avLst/>
              </a:prstGeom>
            </p:spPr>
          </p:pic>
        </p:grpSp>
        <p:sp>
          <p:nvSpPr>
            <p:cNvPr id="25" name="TextBox 24">
              <a:extLst>
                <a:ext uri="{FF2B5EF4-FFF2-40B4-BE49-F238E27FC236}">
                  <a16:creationId xmlns:a16="http://schemas.microsoft.com/office/drawing/2014/main" id="{E2A646CE-1AF3-0451-6011-08B32AABCDC7}"/>
                </a:ext>
              </a:extLst>
            </p:cNvPr>
            <p:cNvSpPr txBox="1"/>
            <p:nvPr/>
          </p:nvSpPr>
          <p:spPr>
            <a:xfrm>
              <a:off x="202543" y="2751383"/>
              <a:ext cx="380232" cy="307777"/>
            </a:xfrm>
            <a:prstGeom prst="rect">
              <a:avLst/>
            </a:prstGeom>
            <a:noFill/>
          </p:spPr>
          <p:txBody>
            <a:bodyPr wrap="none" rtlCol="0">
              <a:spAutoFit/>
            </a:bodyPr>
            <a:lstStyle/>
            <a:p>
              <a:r>
                <a:rPr lang="en-US" sz="1400" dirty="0"/>
                <a:t>(a)</a:t>
              </a:r>
            </a:p>
          </p:txBody>
        </p:sp>
        <p:sp>
          <p:nvSpPr>
            <p:cNvPr id="28" name="TextBox 27">
              <a:extLst>
                <a:ext uri="{FF2B5EF4-FFF2-40B4-BE49-F238E27FC236}">
                  <a16:creationId xmlns:a16="http://schemas.microsoft.com/office/drawing/2014/main" id="{5C2F3117-FEE1-C30C-160C-4A5249D201BF}"/>
                </a:ext>
              </a:extLst>
            </p:cNvPr>
            <p:cNvSpPr txBox="1"/>
            <p:nvPr/>
          </p:nvSpPr>
          <p:spPr>
            <a:xfrm>
              <a:off x="4048493" y="2751382"/>
              <a:ext cx="388248" cy="307777"/>
            </a:xfrm>
            <a:prstGeom prst="rect">
              <a:avLst/>
            </a:prstGeom>
            <a:noFill/>
          </p:spPr>
          <p:txBody>
            <a:bodyPr wrap="none" rtlCol="0">
              <a:spAutoFit/>
            </a:bodyPr>
            <a:lstStyle/>
            <a:p>
              <a:r>
                <a:rPr lang="en-US" sz="1400" dirty="0"/>
                <a:t>(b)</a:t>
              </a:r>
            </a:p>
          </p:txBody>
        </p:sp>
        <p:sp>
          <p:nvSpPr>
            <p:cNvPr id="30" name="TextBox 29">
              <a:extLst>
                <a:ext uri="{FF2B5EF4-FFF2-40B4-BE49-F238E27FC236}">
                  <a16:creationId xmlns:a16="http://schemas.microsoft.com/office/drawing/2014/main" id="{F48BEC81-9CDB-4BBD-5D28-2145F87488A1}"/>
                </a:ext>
              </a:extLst>
            </p:cNvPr>
            <p:cNvSpPr txBox="1"/>
            <p:nvPr/>
          </p:nvSpPr>
          <p:spPr>
            <a:xfrm>
              <a:off x="7972793" y="2812938"/>
              <a:ext cx="369012" cy="307777"/>
            </a:xfrm>
            <a:prstGeom prst="rect">
              <a:avLst/>
            </a:prstGeom>
            <a:noFill/>
          </p:spPr>
          <p:txBody>
            <a:bodyPr wrap="none" rtlCol="0">
              <a:spAutoFit/>
            </a:bodyPr>
            <a:lstStyle/>
            <a:p>
              <a:r>
                <a:rPr lang="en-US" sz="1400" dirty="0"/>
                <a:t>(c)</a:t>
              </a:r>
            </a:p>
          </p:txBody>
        </p:sp>
      </p:grpSp>
    </p:spTree>
    <p:extLst>
      <p:ext uri="{BB962C8B-B14F-4D97-AF65-F5344CB8AC3E}">
        <p14:creationId xmlns:p14="http://schemas.microsoft.com/office/powerpoint/2010/main" val="2351088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EEAC1F0-C63D-D21C-FDCE-004053B675E5}"/>
              </a:ext>
            </a:extLst>
          </p:cNvPr>
          <p:cNvSpPr>
            <a:spLocks noGrp="1"/>
          </p:cNvSpPr>
          <p:nvPr>
            <p:ph type="title"/>
          </p:nvPr>
        </p:nvSpPr>
        <p:spPr>
          <a:xfrm>
            <a:off x="1198181" y="560881"/>
            <a:ext cx="9795638" cy="821352"/>
          </a:xfrm>
        </p:spPr>
        <p:txBody>
          <a:bodyPr vert="horz" lIns="91440" tIns="45720" rIns="91440" bIns="45720" rtlCol="0" anchor="b">
            <a:normAutofit/>
          </a:bodyPr>
          <a:lstStyle/>
          <a:p>
            <a:pPr algn="ctr"/>
            <a:r>
              <a:rPr lang="en-US" sz="2500" b="1" dirty="0" err="1">
                <a:latin typeface="+mn-lt"/>
              </a:rPr>
              <a:t>HPSDRModel</a:t>
            </a:r>
            <a:r>
              <a:rPr lang="en-US" sz="2500" b="1" dirty="0">
                <a:latin typeface="+mn-lt"/>
              </a:rPr>
              <a:t> with both </a:t>
            </a:r>
            <a:r>
              <a:rPr lang="en-US" sz="2500" b="1" dirty="0" err="1">
                <a:latin typeface="+mn-lt"/>
              </a:rPr>
              <a:t>Matérn</a:t>
            </a:r>
            <a:r>
              <a:rPr lang="en-US" sz="2500" b="1" dirty="0">
                <a:latin typeface="+mn-lt"/>
              </a:rPr>
              <a:t> Spatial field and Leroux CAR Prior-Model Estimations (Leroux CAR prior Hyperparameters MMAP Estimates)</a:t>
            </a:r>
            <a:endParaRPr lang="en-US" sz="2500" dirty="0">
              <a:latin typeface="+mn-lt"/>
            </a:endParaRPr>
          </a:p>
        </p:txBody>
      </p:sp>
      <p:grpSp>
        <p:nvGrpSpPr>
          <p:cNvPr id="32" name="Group 31">
            <a:extLst>
              <a:ext uri="{FF2B5EF4-FFF2-40B4-BE49-F238E27FC236}">
                <a16:creationId xmlns:a16="http://schemas.microsoft.com/office/drawing/2014/main" id="{39080FF2-D683-FF5F-F6B2-91B89D26B213}"/>
              </a:ext>
            </a:extLst>
          </p:cNvPr>
          <p:cNvGrpSpPr/>
          <p:nvPr/>
        </p:nvGrpSpPr>
        <p:grpSpPr>
          <a:xfrm>
            <a:off x="1269142" y="2584185"/>
            <a:ext cx="9513537" cy="2663317"/>
            <a:chOff x="8228" y="2665221"/>
            <a:chExt cx="12002538" cy="3517406"/>
          </a:xfrm>
        </p:grpSpPr>
        <p:pic>
          <p:nvPicPr>
            <p:cNvPr id="7" name="Picture 6" descr="Chart, line chart&#10;&#10;Description automatically generated">
              <a:extLst>
                <a:ext uri="{FF2B5EF4-FFF2-40B4-BE49-F238E27FC236}">
                  <a16:creationId xmlns:a16="http://schemas.microsoft.com/office/drawing/2014/main" id="{93DA4022-E8F4-AA55-DED9-7774F154D4A8}"/>
                </a:ext>
              </a:extLst>
            </p:cNvPr>
            <p:cNvPicPr>
              <a:picLocks noChangeAspect="1"/>
            </p:cNvPicPr>
            <p:nvPr/>
          </p:nvPicPr>
          <p:blipFill>
            <a:blip r:embed="rId2"/>
            <a:stretch>
              <a:fillRect/>
            </a:stretch>
          </p:blipFill>
          <p:spPr>
            <a:xfrm>
              <a:off x="181234" y="3079079"/>
              <a:ext cx="5828261" cy="3103548"/>
            </a:xfrm>
            <a:prstGeom prst="rect">
              <a:avLst/>
            </a:prstGeom>
          </p:spPr>
        </p:pic>
        <p:pic>
          <p:nvPicPr>
            <p:cNvPr id="5" name="Picture 4" descr="Chart, line chart&#10;&#10;Description automatically generated">
              <a:extLst>
                <a:ext uri="{FF2B5EF4-FFF2-40B4-BE49-F238E27FC236}">
                  <a16:creationId xmlns:a16="http://schemas.microsoft.com/office/drawing/2014/main" id="{3C02BCA5-97A8-E71A-02A0-9BD6623B7B19}"/>
                </a:ext>
              </a:extLst>
            </p:cNvPr>
            <p:cNvPicPr>
              <a:picLocks noChangeAspect="1"/>
            </p:cNvPicPr>
            <p:nvPr/>
          </p:nvPicPr>
          <p:blipFill>
            <a:blip r:embed="rId3"/>
            <a:stretch>
              <a:fillRect/>
            </a:stretch>
          </p:blipFill>
          <p:spPr>
            <a:xfrm>
              <a:off x="6182505" y="3079079"/>
              <a:ext cx="5828261" cy="3103548"/>
            </a:xfrm>
            <a:prstGeom prst="rect">
              <a:avLst/>
            </a:prstGeom>
          </p:spPr>
        </p:pic>
        <p:sp>
          <p:nvSpPr>
            <p:cNvPr id="10" name="TextBox 9">
              <a:extLst>
                <a:ext uri="{FF2B5EF4-FFF2-40B4-BE49-F238E27FC236}">
                  <a16:creationId xmlns:a16="http://schemas.microsoft.com/office/drawing/2014/main" id="{2D82EF45-CB2F-8F56-74EA-492A08E2F15C}"/>
                </a:ext>
              </a:extLst>
            </p:cNvPr>
            <p:cNvSpPr txBox="1"/>
            <p:nvPr/>
          </p:nvSpPr>
          <p:spPr>
            <a:xfrm>
              <a:off x="8228" y="2665222"/>
              <a:ext cx="515320" cy="406477"/>
            </a:xfrm>
            <a:prstGeom prst="rect">
              <a:avLst/>
            </a:prstGeom>
            <a:noFill/>
          </p:spPr>
          <p:txBody>
            <a:bodyPr wrap="square" rtlCol="0">
              <a:spAutoFit/>
            </a:bodyPr>
            <a:lstStyle/>
            <a:p>
              <a:r>
                <a:rPr lang="en-US" sz="1400" dirty="0"/>
                <a:t>(a)</a:t>
              </a:r>
            </a:p>
          </p:txBody>
        </p:sp>
        <p:sp>
          <p:nvSpPr>
            <p:cNvPr id="15" name="TextBox 14">
              <a:extLst>
                <a:ext uri="{FF2B5EF4-FFF2-40B4-BE49-F238E27FC236}">
                  <a16:creationId xmlns:a16="http://schemas.microsoft.com/office/drawing/2014/main" id="{23AFC479-B1F1-1573-6869-F9A71AE79FD0}"/>
                </a:ext>
              </a:extLst>
            </p:cNvPr>
            <p:cNvSpPr txBox="1"/>
            <p:nvPr/>
          </p:nvSpPr>
          <p:spPr>
            <a:xfrm>
              <a:off x="5838339" y="2665221"/>
              <a:ext cx="515322" cy="406477"/>
            </a:xfrm>
            <a:prstGeom prst="rect">
              <a:avLst/>
            </a:prstGeom>
            <a:noFill/>
          </p:spPr>
          <p:txBody>
            <a:bodyPr wrap="square" rtlCol="0">
              <a:spAutoFit/>
            </a:bodyPr>
            <a:lstStyle/>
            <a:p>
              <a:r>
                <a:rPr lang="en-US" sz="1400" dirty="0"/>
                <a:t>(b)</a:t>
              </a:r>
            </a:p>
          </p:txBody>
        </p:sp>
      </p:grpSp>
    </p:spTree>
    <p:extLst>
      <p:ext uri="{BB962C8B-B14F-4D97-AF65-F5344CB8AC3E}">
        <p14:creationId xmlns:p14="http://schemas.microsoft.com/office/powerpoint/2010/main" val="2542538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BDF1EB-C8BE-84D9-0B2C-5B913ADF3D29}"/>
              </a:ext>
            </a:extLst>
          </p:cNvPr>
          <p:cNvSpPr>
            <a:spLocks noGrp="1"/>
          </p:cNvSpPr>
          <p:nvPr>
            <p:ph type="title"/>
          </p:nvPr>
        </p:nvSpPr>
        <p:spPr>
          <a:xfrm>
            <a:off x="640080" y="2180235"/>
            <a:ext cx="2752354" cy="2600011"/>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800" b="1" kern="1200" dirty="0" err="1">
                <a:solidFill>
                  <a:srgbClr val="FFFFFF"/>
                </a:solidFill>
                <a:latin typeface="+mj-lt"/>
                <a:ea typeface="+mj-ea"/>
                <a:cs typeface="+mj-cs"/>
              </a:rPr>
              <a:t>HPSDRModel</a:t>
            </a:r>
            <a:r>
              <a:rPr lang="en-US" sz="1800" b="1" kern="1200" dirty="0">
                <a:solidFill>
                  <a:srgbClr val="FFFFFF"/>
                </a:solidFill>
                <a:latin typeface="+mj-lt"/>
                <a:ea typeface="+mj-ea"/>
                <a:cs typeface="+mj-cs"/>
              </a:rPr>
              <a:t> with both </a:t>
            </a:r>
            <a:r>
              <a:rPr lang="en-US" sz="1800" b="1" kern="1200" dirty="0" err="1">
                <a:solidFill>
                  <a:srgbClr val="FFFFFF"/>
                </a:solidFill>
                <a:latin typeface="+mj-lt"/>
                <a:ea typeface="+mj-ea"/>
                <a:cs typeface="+mj-cs"/>
              </a:rPr>
              <a:t>Matérn</a:t>
            </a:r>
            <a:r>
              <a:rPr lang="en-US" sz="1800" b="1" kern="1200" dirty="0">
                <a:solidFill>
                  <a:srgbClr val="FFFFFF"/>
                </a:solidFill>
                <a:latin typeface="+mj-lt"/>
                <a:ea typeface="+mj-ea"/>
                <a:cs typeface="+mj-cs"/>
              </a:rPr>
              <a:t> field and Leroux CAR prior-Model Interpolation Assessment</a:t>
            </a:r>
          </a:p>
        </p:txBody>
      </p:sp>
      <p:grpSp>
        <p:nvGrpSpPr>
          <p:cNvPr id="30" name="Group 29">
            <a:extLst>
              <a:ext uri="{FF2B5EF4-FFF2-40B4-BE49-F238E27FC236}">
                <a16:creationId xmlns:a16="http://schemas.microsoft.com/office/drawing/2014/main" id="{DD91CAD5-88C1-8AF6-B2B7-CE103BFACE9C}"/>
              </a:ext>
            </a:extLst>
          </p:cNvPr>
          <p:cNvGrpSpPr/>
          <p:nvPr/>
        </p:nvGrpSpPr>
        <p:grpSpPr>
          <a:xfrm>
            <a:off x="5320595" y="1135238"/>
            <a:ext cx="6557518" cy="4799775"/>
            <a:chOff x="4089400" y="587931"/>
            <a:chExt cx="7023100" cy="5277882"/>
          </a:xfrm>
        </p:grpSpPr>
        <p:grpSp>
          <p:nvGrpSpPr>
            <p:cNvPr id="23" name="Group 22">
              <a:extLst>
                <a:ext uri="{FF2B5EF4-FFF2-40B4-BE49-F238E27FC236}">
                  <a16:creationId xmlns:a16="http://schemas.microsoft.com/office/drawing/2014/main" id="{9AE65C7A-9786-B7AC-7640-A96E3E486C4E}"/>
                </a:ext>
              </a:extLst>
            </p:cNvPr>
            <p:cNvGrpSpPr/>
            <p:nvPr/>
          </p:nvGrpSpPr>
          <p:grpSpPr>
            <a:xfrm>
              <a:off x="4089400" y="960438"/>
              <a:ext cx="7023100" cy="4905375"/>
              <a:chOff x="4089400" y="960438"/>
              <a:chExt cx="7023100" cy="4905375"/>
            </a:xfrm>
          </p:grpSpPr>
          <p:pic>
            <p:nvPicPr>
              <p:cNvPr id="7" name="Picture 6" descr="Chart, scatter chart&#10;&#10;Description automatically generated">
                <a:extLst>
                  <a:ext uri="{FF2B5EF4-FFF2-40B4-BE49-F238E27FC236}">
                    <a16:creationId xmlns:a16="http://schemas.microsoft.com/office/drawing/2014/main" id="{458FBDB5-9C26-54A5-A723-D187994BAA3D}"/>
                  </a:ext>
                </a:extLst>
              </p:cNvPr>
              <p:cNvPicPr>
                <a:picLocks noChangeAspect="1"/>
              </p:cNvPicPr>
              <p:nvPr/>
            </p:nvPicPr>
            <p:blipFill>
              <a:blip r:embed="rId2"/>
              <a:stretch>
                <a:fillRect/>
              </a:stretch>
            </p:blipFill>
            <p:spPr>
              <a:xfrm>
                <a:off x="4089400" y="960438"/>
                <a:ext cx="3511550" cy="2436813"/>
              </a:xfrm>
              <a:prstGeom prst="rect">
                <a:avLst/>
              </a:prstGeom>
            </p:spPr>
          </p:pic>
          <p:pic>
            <p:nvPicPr>
              <p:cNvPr id="22" name="Picture 21" descr="Chart, histogram&#10;&#10;Description automatically generated">
                <a:extLst>
                  <a:ext uri="{FF2B5EF4-FFF2-40B4-BE49-F238E27FC236}">
                    <a16:creationId xmlns:a16="http://schemas.microsoft.com/office/drawing/2014/main" id="{06FA1223-5591-50EF-AA9A-4647AE4FC337}"/>
                  </a:ext>
                </a:extLst>
              </p:cNvPr>
              <p:cNvPicPr>
                <a:picLocks noChangeAspect="1"/>
              </p:cNvPicPr>
              <p:nvPr/>
            </p:nvPicPr>
            <p:blipFill>
              <a:blip r:embed="rId3"/>
              <a:stretch>
                <a:fillRect/>
              </a:stretch>
            </p:blipFill>
            <p:spPr>
              <a:xfrm>
                <a:off x="4102413" y="3430587"/>
                <a:ext cx="3511550" cy="2433638"/>
              </a:xfrm>
              <a:prstGeom prst="rect">
                <a:avLst/>
              </a:prstGeom>
            </p:spPr>
          </p:pic>
          <p:pic>
            <p:nvPicPr>
              <p:cNvPr id="20" name="Picture 19" descr="Chart, histogram&#10;&#10;Description automatically generated">
                <a:extLst>
                  <a:ext uri="{FF2B5EF4-FFF2-40B4-BE49-F238E27FC236}">
                    <a16:creationId xmlns:a16="http://schemas.microsoft.com/office/drawing/2014/main" id="{F5D0397C-EB36-6DEA-C729-0BDF8F7222E2}"/>
                  </a:ext>
                </a:extLst>
              </p:cNvPr>
              <p:cNvPicPr>
                <a:picLocks noChangeAspect="1"/>
              </p:cNvPicPr>
              <p:nvPr/>
            </p:nvPicPr>
            <p:blipFill>
              <a:blip r:embed="rId4"/>
              <a:stretch>
                <a:fillRect/>
              </a:stretch>
            </p:blipFill>
            <p:spPr>
              <a:xfrm>
                <a:off x="7600950" y="3429000"/>
                <a:ext cx="3511550" cy="2436813"/>
              </a:xfrm>
              <a:prstGeom prst="rect">
                <a:avLst/>
              </a:prstGeom>
            </p:spPr>
          </p:pic>
          <p:pic>
            <p:nvPicPr>
              <p:cNvPr id="14" name="Picture 13" descr="Chart, scatter chart&#10;&#10;Description automatically generated">
                <a:extLst>
                  <a:ext uri="{FF2B5EF4-FFF2-40B4-BE49-F238E27FC236}">
                    <a16:creationId xmlns:a16="http://schemas.microsoft.com/office/drawing/2014/main" id="{864D22C6-A5C1-D388-75D3-6CDC5AFD50B1}"/>
                  </a:ext>
                </a:extLst>
              </p:cNvPr>
              <p:cNvPicPr>
                <a:picLocks noChangeAspect="1"/>
              </p:cNvPicPr>
              <p:nvPr/>
            </p:nvPicPr>
            <p:blipFill>
              <a:blip r:embed="rId5"/>
              <a:stretch>
                <a:fillRect/>
              </a:stretch>
            </p:blipFill>
            <p:spPr>
              <a:xfrm>
                <a:off x="7600950" y="960438"/>
                <a:ext cx="3511550" cy="2433638"/>
              </a:xfrm>
              <a:prstGeom prst="rect">
                <a:avLst/>
              </a:prstGeom>
            </p:spPr>
          </p:pic>
        </p:grpSp>
        <p:sp>
          <p:nvSpPr>
            <p:cNvPr id="24" name="TextBox 23">
              <a:extLst>
                <a:ext uri="{FF2B5EF4-FFF2-40B4-BE49-F238E27FC236}">
                  <a16:creationId xmlns:a16="http://schemas.microsoft.com/office/drawing/2014/main" id="{DB060092-DA7F-5D60-2D77-0B8BC4152655}"/>
                </a:ext>
              </a:extLst>
            </p:cNvPr>
            <p:cNvSpPr txBox="1"/>
            <p:nvPr/>
          </p:nvSpPr>
          <p:spPr>
            <a:xfrm>
              <a:off x="4089400" y="589518"/>
              <a:ext cx="347633" cy="288083"/>
            </a:xfrm>
            <a:prstGeom prst="rect">
              <a:avLst/>
            </a:prstGeom>
            <a:noFill/>
          </p:spPr>
          <p:txBody>
            <a:bodyPr wrap="none" rtlCol="0">
              <a:spAutoFit/>
            </a:bodyPr>
            <a:lstStyle/>
            <a:p>
              <a:r>
                <a:rPr lang="en-US" sz="1400" dirty="0"/>
                <a:t>(a)</a:t>
              </a:r>
            </a:p>
          </p:txBody>
        </p:sp>
        <p:sp>
          <p:nvSpPr>
            <p:cNvPr id="25" name="TextBox 24">
              <a:extLst>
                <a:ext uri="{FF2B5EF4-FFF2-40B4-BE49-F238E27FC236}">
                  <a16:creationId xmlns:a16="http://schemas.microsoft.com/office/drawing/2014/main" id="{A08E447A-F016-C411-62F3-68C379F9F626}"/>
                </a:ext>
              </a:extLst>
            </p:cNvPr>
            <p:cNvSpPr txBox="1"/>
            <p:nvPr/>
          </p:nvSpPr>
          <p:spPr>
            <a:xfrm>
              <a:off x="7590973" y="587931"/>
              <a:ext cx="446314" cy="288083"/>
            </a:xfrm>
            <a:prstGeom prst="rect">
              <a:avLst/>
            </a:prstGeom>
            <a:noFill/>
          </p:spPr>
          <p:txBody>
            <a:bodyPr wrap="square" rtlCol="0">
              <a:spAutoFit/>
            </a:bodyPr>
            <a:lstStyle/>
            <a:p>
              <a:r>
                <a:rPr lang="en-US" sz="1400" dirty="0"/>
                <a:t>(b)</a:t>
              </a:r>
            </a:p>
          </p:txBody>
        </p:sp>
        <p:sp>
          <p:nvSpPr>
            <p:cNvPr id="26" name="TextBox 25">
              <a:extLst>
                <a:ext uri="{FF2B5EF4-FFF2-40B4-BE49-F238E27FC236}">
                  <a16:creationId xmlns:a16="http://schemas.microsoft.com/office/drawing/2014/main" id="{D5F00762-A25D-8DEC-B7B7-70FF0BD100A6}"/>
                </a:ext>
              </a:extLst>
            </p:cNvPr>
            <p:cNvSpPr txBox="1"/>
            <p:nvPr/>
          </p:nvSpPr>
          <p:spPr>
            <a:xfrm>
              <a:off x="4104230" y="3172269"/>
              <a:ext cx="446314" cy="288083"/>
            </a:xfrm>
            <a:prstGeom prst="rect">
              <a:avLst/>
            </a:prstGeom>
            <a:noFill/>
          </p:spPr>
          <p:txBody>
            <a:bodyPr wrap="square" rtlCol="0">
              <a:spAutoFit/>
            </a:bodyPr>
            <a:lstStyle/>
            <a:p>
              <a:r>
                <a:rPr lang="en-US" sz="1400" dirty="0"/>
                <a:t>(c)</a:t>
              </a:r>
            </a:p>
          </p:txBody>
        </p:sp>
        <p:sp>
          <p:nvSpPr>
            <p:cNvPr id="28" name="TextBox 27">
              <a:extLst>
                <a:ext uri="{FF2B5EF4-FFF2-40B4-BE49-F238E27FC236}">
                  <a16:creationId xmlns:a16="http://schemas.microsoft.com/office/drawing/2014/main" id="{7219B057-136B-8335-FB13-0E4515B941BA}"/>
                </a:ext>
              </a:extLst>
            </p:cNvPr>
            <p:cNvSpPr txBox="1"/>
            <p:nvPr/>
          </p:nvSpPr>
          <p:spPr>
            <a:xfrm>
              <a:off x="7590973" y="3166197"/>
              <a:ext cx="446314" cy="288083"/>
            </a:xfrm>
            <a:prstGeom prst="rect">
              <a:avLst/>
            </a:prstGeom>
            <a:noFill/>
          </p:spPr>
          <p:txBody>
            <a:bodyPr wrap="square" rtlCol="0">
              <a:spAutoFit/>
            </a:bodyPr>
            <a:lstStyle/>
            <a:p>
              <a:r>
                <a:rPr lang="en-US" sz="1400" dirty="0"/>
                <a:t>(d)</a:t>
              </a:r>
            </a:p>
          </p:txBody>
        </p:sp>
      </p:grpSp>
      <p:grpSp>
        <p:nvGrpSpPr>
          <p:cNvPr id="6" name="Group 5">
            <a:extLst>
              <a:ext uri="{FF2B5EF4-FFF2-40B4-BE49-F238E27FC236}">
                <a16:creationId xmlns:a16="http://schemas.microsoft.com/office/drawing/2014/main" id="{0FC136F3-C4C8-029F-64E9-E729BEE001DD}"/>
              </a:ext>
            </a:extLst>
          </p:cNvPr>
          <p:cNvGrpSpPr/>
          <p:nvPr/>
        </p:nvGrpSpPr>
        <p:grpSpPr>
          <a:xfrm>
            <a:off x="2976679" y="727188"/>
            <a:ext cx="2013557" cy="1647877"/>
            <a:chOff x="3572787" y="2619688"/>
            <a:chExt cx="2406773" cy="1987363"/>
          </a:xfrm>
        </p:grpSpPr>
        <p:sp>
          <p:nvSpPr>
            <p:cNvPr id="4" name="Rectangle 3">
              <a:extLst>
                <a:ext uri="{FF2B5EF4-FFF2-40B4-BE49-F238E27FC236}">
                  <a16:creationId xmlns:a16="http://schemas.microsoft.com/office/drawing/2014/main" id="{2680040B-6834-4B65-06A4-CD6320AF0850}"/>
                </a:ext>
              </a:extLst>
            </p:cNvPr>
            <p:cNvSpPr/>
            <p:nvPr/>
          </p:nvSpPr>
          <p:spPr>
            <a:xfrm>
              <a:off x="3572787" y="2619688"/>
              <a:ext cx="2406773" cy="1987363"/>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5549C1D7-DE09-2D6C-A593-428CF60B7DA2}"/>
                </a:ext>
              </a:extLst>
            </p:cNvPr>
            <p:cNvSpPr txBox="1"/>
            <p:nvPr/>
          </p:nvSpPr>
          <p:spPr>
            <a:xfrm>
              <a:off x="3636141" y="2693645"/>
              <a:ext cx="2280063" cy="1839448"/>
            </a:xfrm>
            <a:prstGeom prst="rect">
              <a:avLst/>
            </a:prstGeom>
            <a:noFill/>
          </p:spPr>
          <p:txBody>
            <a:bodyPr wrap="square" rtlCol="0">
              <a:spAutoFit/>
            </a:bodyPr>
            <a:lstStyle/>
            <a:p>
              <a:pPr algn="ctr"/>
              <a:r>
                <a:rPr lang="en-US" sz="1600" dirty="0"/>
                <a:t>Min: 0.00</a:t>
              </a:r>
            </a:p>
            <a:p>
              <a:pPr algn="ctr"/>
              <a:r>
                <a:rPr lang="en-US" sz="1600" dirty="0"/>
                <a:t>1</a:t>
              </a:r>
              <a:r>
                <a:rPr lang="en-US" sz="1600" baseline="30000" dirty="0"/>
                <a:t>st</a:t>
              </a:r>
              <a:r>
                <a:rPr lang="en-US" sz="1600" dirty="0"/>
                <a:t> QU: 2.00</a:t>
              </a:r>
            </a:p>
            <a:p>
              <a:pPr algn="ctr"/>
              <a:r>
                <a:rPr lang="en-US" sz="1600" dirty="0"/>
                <a:t>Median: 7.00</a:t>
              </a:r>
            </a:p>
            <a:p>
              <a:pPr algn="ctr"/>
              <a:r>
                <a:rPr lang="en-US" sz="1600" dirty="0"/>
                <a:t>Mean: 33.98</a:t>
              </a:r>
            </a:p>
            <a:p>
              <a:pPr algn="ctr"/>
              <a:r>
                <a:rPr lang="en-US" sz="1600" dirty="0"/>
                <a:t>3</a:t>
              </a:r>
              <a:r>
                <a:rPr lang="en-US" sz="1600" baseline="30000" dirty="0"/>
                <a:t>rd</a:t>
              </a:r>
              <a:r>
                <a:rPr lang="en-US" sz="1600" dirty="0"/>
                <a:t> QU: 24.00</a:t>
              </a:r>
            </a:p>
            <a:p>
              <a:pPr algn="ctr"/>
              <a:r>
                <a:rPr lang="en-US" sz="1600" dirty="0"/>
                <a:t>Max: 124060.00</a:t>
              </a:r>
            </a:p>
          </p:txBody>
        </p:sp>
      </p:grpSp>
      <p:sp>
        <p:nvSpPr>
          <p:cNvPr id="8" name="TextBox 7">
            <a:extLst>
              <a:ext uri="{FF2B5EF4-FFF2-40B4-BE49-F238E27FC236}">
                <a16:creationId xmlns:a16="http://schemas.microsoft.com/office/drawing/2014/main" id="{A61DF875-AADB-7834-4A9E-5F766962FB31}"/>
              </a:ext>
            </a:extLst>
          </p:cNvPr>
          <p:cNvSpPr txBox="1"/>
          <p:nvPr/>
        </p:nvSpPr>
        <p:spPr>
          <a:xfrm>
            <a:off x="2809032" y="142643"/>
            <a:ext cx="2348848" cy="523220"/>
          </a:xfrm>
          <a:prstGeom prst="rect">
            <a:avLst/>
          </a:prstGeom>
          <a:noFill/>
        </p:spPr>
        <p:txBody>
          <a:bodyPr wrap="none" rtlCol="0">
            <a:spAutoFit/>
          </a:bodyPr>
          <a:lstStyle/>
          <a:p>
            <a:r>
              <a:rPr lang="en-US" sz="1400" b="1" dirty="0"/>
              <a:t>Summary of Simulated Grids </a:t>
            </a:r>
          </a:p>
          <a:p>
            <a:r>
              <a:rPr lang="en-US" sz="1400" b="1" dirty="0"/>
              <a:t>Value of 100 Realizations</a:t>
            </a:r>
          </a:p>
        </p:txBody>
      </p:sp>
    </p:spTree>
    <p:extLst>
      <p:ext uri="{BB962C8B-B14F-4D97-AF65-F5344CB8AC3E}">
        <p14:creationId xmlns:p14="http://schemas.microsoft.com/office/powerpoint/2010/main" val="249128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F640BB-D90D-249F-5AAF-21E0DE5EAF4E}"/>
              </a:ext>
            </a:extLst>
          </p:cNvPr>
          <p:cNvSpPr>
            <a:spLocks noGrp="1"/>
          </p:cNvSpPr>
          <p:nvPr>
            <p:ph type="title"/>
          </p:nvPr>
        </p:nvSpPr>
        <p:spPr>
          <a:xfrm>
            <a:off x="838200" y="365125"/>
            <a:ext cx="10515600" cy="895645"/>
          </a:xfrm>
        </p:spPr>
        <p:txBody>
          <a:bodyPr>
            <a:normAutofit/>
          </a:bodyPr>
          <a:lstStyle/>
          <a:p>
            <a:r>
              <a:rPr lang="en-US" sz="3200" b="1" dirty="0">
                <a:latin typeface="+mn-lt"/>
              </a:rPr>
              <a:t>Content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F483D2-D7B3-EA83-4FCE-B26E240E820D}"/>
              </a:ext>
            </a:extLst>
          </p:cNvPr>
          <p:cNvSpPr>
            <a:spLocks noGrp="1"/>
          </p:cNvSpPr>
          <p:nvPr>
            <p:ph idx="1"/>
          </p:nvPr>
        </p:nvSpPr>
        <p:spPr>
          <a:xfrm>
            <a:off x="838200" y="2029967"/>
            <a:ext cx="10237724" cy="4536060"/>
          </a:xfrm>
        </p:spPr>
        <p:txBody>
          <a:bodyPr>
            <a:normAutofit fontScale="92500" lnSpcReduction="20000"/>
          </a:bodyPr>
          <a:lstStyle/>
          <a:p>
            <a:r>
              <a:rPr lang="en-US" sz="2000" b="1" dirty="0"/>
              <a:t>Introduction</a:t>
            </a:r>
          </a:p>
          <a:p>
            <a:r>
              <a:rPr lang="en-US" sz="2000" b="1" dirty="0"/>
              <a:t>Methodology/Research Design</a:t>
            </a:r>
          </a:p>
          <a:p>
            <a:r>
              <a:rPr lang="en-US" sz="2000" b="1" dirty="0"/>
              <a:t>Core R package: Template Model Builder (TMB)</a:t>
            </a:r>
          </a:p>
          <a:p>
            <a:r>
              <a:rPr lang="en-US" sz="2000" b="1" dirty="0">
                <a:cs typeface="Times New Roman" panose="02020603050405020304" pitchFamily="18" charset="0"/>
              </a:rPr>
              <a:t>Regularized</a:t>
            </a:r>
            <a:r>
              <a:rPr lang="en-US" sz="2000" b="1" dirty="0"/>
              <a:t> Regression Analysis: (1) LASSO; (2) Ridge; (3) Elastic Net</a:t>
            </a:r>
          </a:p>
          <a:p>
            <a:r>
              <a:rPr lang="en-US" sz="2000" b="1" dirty="0">
                <a:cs typeface="Times New Roman" panose="02020603050405020304" pitchFamily="18" charset="0"/>
              </a:rPr>
              <a:t>Moran’s I Analysis: tract/block population in Davidson County, Nashville</a:t>
            </a:r>
          </a:p>
          <a:p>
            <a:r>
              <a:rPr lang="en-US" sz="2000" b="1" dirty="0">
                <a:cs typeface="Times New Roman" panose="02020603050405020304" pitchFamily="18" charset="0"/>
              </a:rPr>
              <a:t>Hierarchical Poisson Spatial Disaggregation Regression Model (HPSDRM)</a:t>
            </a:r>
          </a:p>
          <a:p>
            <a:r>
              <a:rPr lang="en-US" sz="2000" b="1" dirty="0">
                <a:cs typeface="Times New Roman" panose="02020603050405020304" pitchFamily="18" charset="0"/>
              </a:rPr>
              <a:t>Simulation Studies: (1) Conditional </a:t>
            </a:r>
            <a:r>
              <a:rPr lang="en-US" sz="2000" b="1" dirty="0" err="1">
                <a:cs typeface="Times New Roman" panose="02020603050405020304" pitchFamily="18" charset="0"/>
              </a:rPr>
              <a:t>AutoRegressive</a:t>
            </a:r>
            <a:r>
              <a:rPr lang="en-US" sz="2000" b="1" dirty="0">
                <a:cs typeface="Times New Roman" panose="02020603050405020304" pitchFamily="18" charset="0"/>
              </a:rPr>
              <a:t> Model (CAR); (2) Integrated </a:t>
            </a:r>
            <a:r>
              <a:rPr lang="en-US" sz="2000" b="1" dirty="0" err="1">
                <a:cs typeface="Times New Roman" panose="02020603050405020304" pitchFamily="18" charset="0"/>
              </a:rPr>
              <a:t>Matérn</a:t>
            </a:r>
            <a:r>
              <a:rPr lang="en-US" sz="2000" b="1" dirty="0">
                <a:cs typeface="Times New Roman" panose="02020603050405020304" pitchFamily="18" charset="0"/>
              </a:rPr>
              <a:t> field and CAR; </a:t>
            </a:r>
          </a:p>
          <a:p>
            <a:r>
              <a:rPr lang="en-US" sz="2000" b="1" dirty="0">
                <a:cs typeface="Times New Roman" panose="02020603050405020304" pitchFamily="18" charset="0"/>
              </a:rPr>
              <a:t>Case Study: population modeling in the Davidson County, Nashville</a:t>
            </a:r>
          </a:p>
          <a:p>
            <a:r>
              <a:rPr lang="en-US" sz="2000" b="1" dirty="0">
                <a:cs typeface="Times New Roman" panose="02020603050405020304" pitchFamily="18" charset="0"/>
              </a:rPr>
              <a:t>Comparative Analysis: </a:t>
            </a:r>
          </a:p>
          <a:p>
            <a:r>
              <a:rPr lang="en-US" sz="2000" b="1" dirty="0">
                <a:cs typeface="Times New Roman" panose="02020603050405020304" pitchFamily="18" charset="0"/>
              </a:rPr>
              <a:t>(1) Ordinary least Squares (OLS); </a:t>
            </a:r>
          </a:p>
          <a:p>
            <a:r>
              <a:rPr lang="en-US" sz="2000" b="1" dirty="0">
                <a:cs typeface="Times New Roman" panose="02020603050405020304" pitchFamily="18" charset="0"/>
              </a:rPr>
              <a:t>(2) Intelligent </a:t>
            </a:r>
            <a:r>
              <a:rPr lang="en-US" sz="2000" b="1" dirty="0" err="1">
                <a:cs typeface="Times New Roman" panose="02020603050405020304" pitchFamily="18" charset="0"/>
              </a:rPr>
              <a:t>Dasymetric</a:t>
            </a:r>
            <a:r>
              <a:rPr lang="en-US" sz="2000" b="1" dirty="0">
                <a:cs typeface="Times New Roman" panose="02020603050405020304" pitchFamily="18" charset="0"/>
              </a:rPr>
              <a:t> Mapping (IDM); </a:t>
            </a:r>
          </a:p>
          <a:p>
            <a:r>
              <a:rPr lang="en-US" sz="2000" b="1" dirty="0">
                <a:cs typeface="Times New Roman" panose="02020603050405020304" pitchFamily="18" charset="0"/>
              </a:rPr>
              <a:t>(3) Areal Weighting Mapping (AWM); </a:t>
            </a:r>
          </a:p>
          <a:p>
            <a:r>
              <a:rPr lang="en-US" sz="2000" b="1" dirty="0">
                <a:cs typeface="Times New Roman" panose="02020603050405020304" pitchFamily="18" charset="0"/>
              </a:rPr>
              <a:t>(4) Hierarchical Poisson Spatial Disaggregation Regression Model (HPSDRM)</a:t>
            </a:r>
          </a:p>
          <a:p>
            <a:endParaRPr lang="en-US" sz="2000" b="1" dirty="0"/>
          </a:p>
          <a:p>
            <a:endParaRPr lang="en-US" sz="2000" dirty="0"/>
          </a:p>
          <a:p>
            <a:endParaRPr lang="en-US" sz="2000" dirty="0"/>
          </a:p>
        </p:txBody>
      </p:sp>
    </p:spTree>
    <p:extLst>
      <p:ext uri="{BB962C8B-B14F-4D97-AF65-F5344CB8AC3E}">
        <p14:creationId xmlns:p14="http://schemas.microsoft.com/office/powerpoint/2010/main" val="3465737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Freeform: Shape 2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0" name="Group 3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1"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3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3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22403138-5F9A-AB70-A4C3-A214487EDC68}"/>
              </a:ext>
            </a:extLst>
          </p:cNvPr>
          <p:cNvSpPr>
            <a:spLocks noGrp="1"/>
          </p:cNvSpPr>
          <p:nvPr>
            <p:ph type="title"/>
          </p:nvPr>
        </p:nvSpPr>
        <p:spPr>
          <a:xfrm>
            <a:off x="535020" y="685800"/>
            <a:ext cx="2780271" cy="5105400"/>
          </a:xfrm>
        </p:spPr>
        <p:txBody>
          <a:bodyPr>
            <a:normAutofit/>
          </a:bodyPr>
          <a:lstStyle/>
          <a:p>
            <a:r>
              <a:rPr lang="en-US" sz="3400" b="1">
                <a:solidFill>
                  <a:srgbClr val="FFFFFF"/>
                </a:solidFill>
                <a:latin typeface="+mn-lt"/>
              </a:rPr>
              <a:t>HPSDRModel with both Matérn Spatial field and Leroux CAR prior-Simulated Realization Visualizations</a:t>
            </a:r>
          </a:p>
        </p:txBody>
      </p:sp>
      <p:grpSp>
        <p:nvGrpSpPr>
          <p:cNvPr id="16" name="Group 15">
            <a:extLst>
              <a:ext uri="{FF2B5EF4-FFF2-40B4-BE49-F238E27FC236}">
                <a16:creationId xmlns:a16="http://schemas.microsoft.com/office/drawing/2014/main" id="{4D34A825-C34B-B53E-BD28-62648B6CA9D4}"/>
              </a:ext>
            </a:extLst>
          </p:cNvPr>
          <p:cNvGrpSpPr/>
          <p:nvPr/>
        </p:nvGrpSpPr>
        <p:grpSpPr>
          <a:xfrm>
            <a:off x="4798492" y="438150"/>
            <a:ext cx="7143537" cy="5600699"/>
            <a:chOff x="4966909" y="542926"/>
            <a:chExt cx="7143537" cy="5600699"/>
          </a:xfrm>
        </p:grpSpPr>
        <p:grpSp>
          <p:nvGrpSpPr>
            <p:cNvPr id="14" name="Group 13">
              <a:extLst>
                <a:ext uri="{FF2B5EF4-FFF2-40B4-BE49-F238E27FC236}">
                  <a16:creationId xmlns:a16="http://schemas.microsoft.com/office/drawing/2014/main" id="{ABBD7E6B-86F1-C5C4-C3B0-E82E58D1C559}"/>
                </a:ext>
              </a:extLst>
            </p:cNvPr>
            <p:cNvGrpSpPr/>
            <p:nvPr/>
          </p:nvGrpSpPr>
          <p:grpSpPr>
            <a:xfrm>
              <a:off x="4966909" y="542926"/>
              <a:ext cx="6718251" cy="5600699"/>
              <a:chOff x="4755153" y="136440"/>
              <a:chExt cx="6989973" cy="5855559"/>
            </a:xfrm>
          </p:grpSpPr>
          <p:grpSp>
            <p:nvGrpSpPr>
              <p:cNvPr id="53" name="Group 52">
                <a:extLst>
                  <a:ext uri="{FF2B5EF4-FFF2-40B4-BE49-F238E27FC236}">
                    <a16:creationId xmlns:a16="http://schemas.microsoft.com/office/drawing/2014/main" id="{C5A130FB-E83F-447E-F7FB-58D1DF12E393}"/>
                  </a:ext>
                </a:extLst>
              </p:cNvPr>
              <p:cNvGrpSpPr/>
              <p:nvPr/>
            </p:nvGrpSpPr>
            <p:grpSpPr>
              <a:xfrm>
                <a:off x="4938729" y="350520"/>
                <a:ext cx="6806397" cy="5641479"/>
                <a:chOff x="4897400" y="685800"/>
                <a:chExt cx="6806397" cy="5641479"/>
              </a:xfrm>
            </p:grpSpPr>
            <p:grpSp>
              <p:nvGrpSpPr>
                <p:cNvPr id="31" name="Group 30">
                  <a:extLst>
                    <a:ext uri="{FF2B5EF4-FFF2-40B4-BE49-F238E27FC236}">
                      <a16:creationId xmlns:a16="http://schemas.microsoft.com/office/drawing/2014/main" id="{0E058BAE-3C8E-0B3D-27D4-FDCA8BC8D259}"/>
                    </a:ext>
                  </a:extLst>
                </p:cNvPr>
                <p:cNvGrpSpPr/>
                <p:nvPr/>
              </p:nvGrpSpPr>
              <p:grpSpPr>
                <a:xfrm>
                  <a:off x="4897400" y="685800"/>
                  <a:ext cx="6806397" cy="3788570"/>
                  <a:chOff x="5036009" y="363883"/>
                  <a:chExt cx="5947541" cy="3162935"/>
                </a:xfrm>
              </p:grpSpPr>
              <p:grpSp>
                <p:nvGrpSpPr>
                  <p:cNvPr id="17" name="Group 16">
                    <a:extLst>
                      <a:ext uri="{FF2B5EF4-FFF2-40B4-BE49-F238E27FC236}">
                        <a16:creationId xmlns:a16="http://schemas.microsoft.com/office/drawing/2014/main" id="{499BEDAF-C838-4FDD-608C-F27BE370DEAA}"/>
                      </a:ext>
                    </a:extLst>
                  </p:cNvPr>
                  <p:cNvGrpSpPr/>
                  <p:nvPr/>
                </p:nvGrpSpPr>
                <p:grpSpPr>
                  <a:xfrm>
                    <a:off x="5077597" y="363883"/>
                    <a:ext cx="5905953" cy="1571625"/>
                    <a:chOff x="5077597" y="363883"/>
                    <a:chExt cx="5905953" cy="1571625"/>
                  </a:xfrm>
                </p:grpSpPr>
                <p:grpSp>
                  <p:nvGrpSpPr>
                    <p:cNvPr id="9" name="Group 8">
                      <a:extLst>
                        <a:ext uri="{FF2B5EF4-FFF2-40B4-BE49-F238E27FC236}">
                          <a16:creationId xmlns:a16="http://schemas.microsoft.com/office/drawing/2014/main" id="{EE9771BB-5551-B4F0-01E8-315C8EDB7124}"/>
                        </a:ext>
                      </a:extLst>
                    </p:cNvPr>
                    <p:cNvGrpSpPr/>
                    <p:nvPr/>
                  </p:nvGrpSpPr>
                  <p:grpSpPr>
                    <a:xfrm>
                      <a:off x="5077597" y="363883"/>
                      <a:ext cx="3873363" cy="1571625"/>
                      <a:chOff x="5077597" y="363883"/>
                      <a:chExt cx="4475206" cy="1739620"/>
                    </a:xfrm>
                  </p:grpSpPr>
                  <p:pic>
                    <p:nvPicPr>
                      <p:cNvPr id="4" name="Picture 3" descr="Chart, scatter chart&#10;&#10;Description automatically generated">
                        <a:extLst>
                          <a:ext uri="{FF2B5EF4-FFF2-40B4-BE49-F238E27FC236}">
                            <a16:creationId xmlns:a16="http://schemas.microsoft.com/office/drawing/2014/main" id="{1EB8407C-BBC5-5CFF-9FFE-DCB23E6200E6}"/>
                          </a:ext>
                        </a:extLst>
                      </p:cNvPr>
                      <p:cNvPicPr>
                        <a:picLocks noChangeAspect="1"/>
                      </p:cNvPicPr>
                      <p:nvPr/>
                    </p:nvPicPr>
                    <p:blipFill>
                      <a:blip r:embed="rId2"/>
                      <a:stretch>
                        <a:fillRect/>
                      </a:stretch>
                    </p:blipFill>
                    <p:spPr>
                      <a:xfrm>
                        <a:off x="5077597" y="363883"/>
                        <a:ext cx="2237603" cy="1739620"/>
                      </a:xfrm>
                      <a:prstGeom prst="rect">
                        <a:avLst/>
                      </a:prstGeom>
                    </p:spPr>
                  </p:pic>
                  <p:pic>
                    <p:nvPicPr>
                      <p:cNvPr id="8" name="Picture 7" descr="Chart, scatter chart&#10;&#10;Description automatically generated">
                        <a:extLst>
                          <a:ext uri="{FF2B5EF4-FFF2-40B4-BE49-F238E27FC236}">
                            <a16:creationId xmlns:a16="http://schemas.microsoft.com/office/drawing/2014/main" id="{A3C0C4CC-72B5-F912-71C5-27D04672EFB6}"/>
                          </a:ext>
                        </a:extLst>
                      </p:cNvPr>
                      <p:cNvPicPr>
                        <a:picLocks noChangeAspect="1"/>
                      </p:cNvPicPr>
                      <p:nvPr/>
                    </p:nvPicPr>
                    <p:blipFill>
                      <a:blip r:embed="rId3"/>
                      <a:stretch>
                        <a:fillRect/>
                      </a:stretch>
                    </p:blipFill>
                    <p:spPr>
                      <a:xfrm>
                        <a:off x="7315200" y="363883"/>
                        <a:ext cx="2237603" cy="1739620"/>
                      </a:xfrm>
                      <a:prstGeom prst="rect">
                        <a:avLst/>
                      </a:prstGeom>
                    </p:spPr>
                  </p:pic>
                </p:grpSp>
                <p:pic>
                  <p:nvPicPr>
                    <p:cNvPr id="12" name="Picture 11" descr="Chart, scatter chart&#10;&#10;Description automatically generated">
                      <a:extLst>
                        <a:ext uri="{FF2B5EF4-FFF2-40B4-BE49-F238E27FC236}">
                          <a16:creationId xmlns:a16="http://schemas.microsoft.com/office/drawing/2014/main" id="{E81E3AFA-1B33-1BA4-6D32-2CA3A2EFA589}"/>
                        </a:ext>
                      </a:extLst>
                    </p:cNvPr>
                    <p:cNvPicPr>
                      <a:picLocks noChangeAspect="1"/>
                    </p:cNvPicPr>
                    <p:nvPr/>
                  </p:nvPicPr>
                  <p:blipFill>
                    <a:blip r:embed="rId4"/>
                    <a:stretch>
                      <a:fillRect/>
                    </a:stretch>
                  </p:blipFill>
                  <p:spPr>
                    <a:xfrm>
                      <a:off x="8962032" y="363883"/>
                      <a:ext cx="2021518" cy="1571625"/>
                    </a:xfrm>
                    <a:prstGeom prst="rect">
                      <a:avLst/>
                    </a:prstGeom>
                  </p:spPr>
                </p:pic>
              </p:grpSp>
              <p:pic>
                <p:nvPicPr>
                  <p:cNvPr id="20" name="Picture 19">
                    <a:extLst>
                      <a:ext uri="{FF2B5EF4-FFF2-40B4-BE49-F238E27FC236}">
                        <a16:creationId xmlns:a16="http://schemas.microsoft.com/office/drawing/2014/main" id="{83D204B0-AF7F-D3EB-7DDF-A2571D221734}"/>
                      </a:ext>
                    </a:extLst>
                  </p:cNvPr>
                  <p:cNvPicPr>
                    <a:picLocks noChangeAspect="1"/>
                  </p:cNvPicPr>
                  <p:nvPr/>
                </p:nvPicPr>
                <p:blipFill>
                  <a:blip r:embed="rId5"/>
                  <a:stretch>
                    <a:fillRect/>
                  </a:stretch>
                </p:blipFill>
                <p:spPr>
                  <a:xfrm>
                    <a:off x="7014279" y="1935508"/>
                    <a:ext cx="2021518" cy="1571626"/>
                  </a:xfrm>
                  <a:prstGeom prst="rect">
                    <a:avLst/>
                  </a:prstGeom>
                </p:spPr>
              </p:pic>
              <p:pic>
                <p:nvPicPr>
                  <p:cNvPr id="29" name="Picture 28" descr="Chart&#10;&#10;Description automatically generated">
                    <a:extLst>
                      <a:ext uri="{FF2B5EF4-FFF2-40B4-BE49-F238E27FC236}">
                        <a16:creationId xmlns:a16="http://schemas.microsoft.com/office/drawing/2014/main" id="{F97D29CB-690D-65FC-137A-C0F478E960CE}"/>
                      </a:ext>
                    </a:extLst>
                  </p:cNvPr>
                  <p:cNvPicPr>
                    <a:picLocks noChangeAspect="1"/>
                  </p:cNvPicPr>
                  <p:nvPr/>
                </p:nvPicPr>
                <p:blipFill>
                  <a:blip r:embed="rId6"/>
                  <a:stretch>
                    <a:fillRect/>
                  </a:stretch>
                </p:blipFill>
                <p:spPr>
                  <a:xfrm>
                    <a:off x="5036009" y="1955193"/>
                    <a:ext cx="2063106" cy="1571625"/>
                  </a:xfrm>
                  <a:prstGeom prst="rect">
                    <a:avLst/>
                  </a:prstGeom>
                </p:spPr>
              </p:pic>
            </p:grpSp>
            <p:pic>
              <p:nvPicPr>
                <p:cNvPr id="34" name="Picture 33" descr="Chart, scatter chart&#10;&#10;Description automatically generated">
                  <a:extLst>
                    <a:ext uri="{FF2B5EF4-FFF2-40B4-BE49-F238E27FC236}">
                      <a16:creationId xmlns:a16="http://schemas.microsoft.com/office/drawing/2014/main" id="{6B179333-87E9-ABEC-6176-F1142535A30F}"/>
                    </a:ext>
                  </a:extLst>
                </p:cNvPr>
                <p:cNvPicPr>
                  <a:picLocks noChangeAspect="1"/>
                </p:cNvPicPr>
                <p:nvPr/>
              </p:nvPicPr>
              <p:blipFill>
                <a:blip r:embed="rId7"/>
                <a:stretch>
                  <a:fillRect/>
                </a:stretch>
              </p:blipFill>
              <p:spPr>
                <a:xfrm>
                  <a:off x="4983315" y="4519173"/>
                  <a:ext cx="2294957" cy="1784210"/>
                </a:xfrm>
                <a:prstGeom prst="rect">
                  <a:avLst/>
                </a:prstGeom>
              </p:spPr>
            </p:pic>
            <p:pic>
              <p:nvPicPr>
                <p:cNvPr id="51" name="Picture 50" descr="Chart, scatter chart&#10;&#10;Description automatically generated">
                  <a:extLst>
                    <a:ext uri="{FF2B5EF4-FFF2-40B4-BE49-F238E27FC236}">
                      <a16:creationId xmlns:a16="http://schemas.microsoft.com/office/drawing/2014/main" id="{58F78017-893D-40C0-0967-9FAAB741B3CA}"/>
                    </a:ext>
                  </a:extLst>
                </p:cNvPr>
                <p:cNvPicPr>
                  <a:picLocks noChangeAspect="1"/>
                </p:cNvPicPr>
                <p:nvPr/>
              </p:nvPicPr>
              <p:blipFill>
                <a:blip r:embed="rId8"/>
                <a:stretch>
                  <a:fillRect/>
                </a:stretch>
              </p:blipFill>
              <p:spPr>
                <a:xfrm>
                  <a:off x="7161342" y="4507837"/>
                  <a:ext cx="2340274" cy="1819442"/>
                </a:xfrm>
                <a:prstGeom prst="rect">
                  <a:avLst/>
                </a:prstGeom>
              </p:spPr>
            </p:pic>
          </p:grpSp>
          <p:sp>
            <p:nvSpPr>
              <p:cNvPr id="3" name="TextBox 2">
                <a:extLst>
                  <a:ext uri="{FF2B5EF4-FFF2-40B4-BE49-F238E27FC236}">
                    <a16:creationId xmlns:a16="http://schemas.microsoft.com/office/drawing/2014/main" id="{7DB03712-45BB-71D8-1534-42D72D9B1D98}"/>
                  </a:ext>
                </a:extLst>
              </p:cNvPr>
              <p:cNvSpPr txBox="1"/>
              <p:nvPr/>
            </p:nvSpPr>
            <p:spPr>
              <a:xfrm>
                <a:off x="4756712" y="136440"/>
                <a:ext cx="395611" cy="321782"/>
              </a:xfrm>
              <a:prstGeom prst="rect">
                <a:avLst/>
              </a:prstGeom>
              <a:noFill/>
            </p:spPr>
            <p:txBody>
              <a:bodyPr wrap="none" rtlCol="0">
                <a:spAutoFit/>
              </a:bodyPr>
              <a:lstStyle/>
              <a:p>
                <a:r>
                  <a:rPr lang="en-US" sz="1400" dirty="0"/>
                  <a:t>(a)</a:t>
                </a:r>
              </a:p>
            </p:txBody>
          </p:sp>
          <p:sp>
            <p:nvSpPr>
              <p:cNvPr id="5" name="TextBox 4">
                <a:extLst>
                  <a:ext uri="{FF2B5EF4-FFF2-40B4-BE49-F238E27FC236}">
                    <a16:creationId xmlns:a16="http://schemas.microsoft.com/office/drawing/2014/main" id="{9E5E7F6A-E33D-F4BD-9856-3A93D4E2EF0C}"/>
                  </a:ext>
                </a:extLst>
              </p:cNvPr>
              <p:cNvSpPr txBox="1"/>
              <p:nvPr/>
            </p:nvSpPr>
            <p:spPr>
              <a:xfrm>
                <a:off x="6987333" y="136440"/>
                <a:ext cx="403951" cy="321782"/>
              </a:xfrm>
              <a:prstGeom prst="rect">
                <a:avLst/>
              </a:prstGeom>
              <a:noFill/>
            </p:spPr>
            <p:txBody>
              <a:bodyPr wrap="none" rtlCol="0">
                <a:spAutoFit/>
              </a:bodyPr>
              <a:lstStyle/>
              <a:p>
                <a:r>
                  <a:rPr lang="en-US" sz="1400" dirty="0"/>
                  <a:t>(b)</a:t>
                </a:r>
              </a:p>
            </p:txBody>
          </p:sp>
          <p:sp>
            <p:nvSpPr>
              <p:cNvPr id="6" name="TextBox 5">
                <a:extLst>
                  <a:ext uri="{FF2B5EF4-FFF2-40B4-BE49-F238E27FC236}">
                    <a16:creationId xmlns:a16="http://schemas.microsoft.com/office/drawing/2014/main" id="{E72B2639-225D-1C79-76AA-1D5361DF5615}"/>
                  </a:ext>
                </a:extLst>
              </p:cNvPr>
              <p:cNvSpPr txBox="1"/>
              <p:nvPr/>
            </p:nvSpPr>
            <p:spPr>
              <a:xfrm>
                <a:off x="9210470" y="136440"/>
                <a:ext cx="383937" cy="321782"/>
              </a:xfrm>
              <a:prstGeom prst="rect">
                <a:avLst/>
              </a:prstGeom>
              <a:noFill/>
            </p:spPr>
            <p:txBody>
              <a:bodyPr wrap="none" rtlCol="0">
                <a:spAutoFit/>
              </a:bodyPr>
              <a:lstStyle/>
              <a:p>
                <a:r>
                  <a:rPr lang="en-US" sz="1400" dirty="0"/>
                  <a:t>(c)</a:t>
                </a:r>
              </a:p>
            </p:txBody>
          </p:sp>
          <p:sp>
            <p:nvSpPr>
              <p:cNvPr id="7" name="TextBox 6">
                <a:extLst>
                  <a:ext uri="{FF2B5EF4-FFF2-40B4-BE49-F238E27FC236}">
                    <a16:creationId xmlns:a16="http://schemas.microsoft.com/office/drawing/2014/main" id="{45D68F96-7A19-A40E-FFD7-83FE55B23AAB}"/>
                  </a:ext>
                </a:extLst>
              </p:cNvPr>
              <p:cNvSpPr txBox="1"/>
              <p:nvPr/>
            </p:nvSpPr>
            <p:spPr>
              <a:xfrm>
                <a:off x="4756712" y="1939265"/>
                <a:ext cx="403951" cy="321782"/>
              </a:xfrm>
              <a:prstGeom prst="rect">
                <a:avLst/>
              </a:prstGeom>
              <a:noFill/>
            </p:spPr>
            <p:txBody>
              <a:bodyPr wrap="none" rtlCol="0">
                <a:spAutoFit/>
              </a:bodyPr>
              <a:lstStyle/>
              <a:p>
                <a:r>
                  <a:rPr lang="en-US" sz="1400" dirty="0"/>
                  <a:t>(d)</a:t>
                </a:r>
              </a:p>
            </p:txBody>
          </p:sp>
          <p:sp>
            <p:nvSpPr>
              <p:cNvPr id="10" name="TextBox 9">
                <a:extLst>
                  <a:ext uri="{FF2B5EF4-FFF2-40B4-BE49-F238E27FC236}">
                    <a16:creationId xmlns:a16="http://schemas.microsoft.com/office/drawing/2014/main" id="{40496DB3-E0F2-A165-E9D9-ED5BC3F612FD}"/>
                  </a:ext>
                </a:extLst>
              </p:cNvPr>
              <p:cNvSpPr txBox="1"/>
              <p:nvPr/>
            </p:nvSpPr>
            <p:spPr>
              <a:xfrm>
                <a:off x="6983857" y="1957898"/>
                <a:ext cx="398946" cy="321782"/>
              </a:xfrm>
              <a:prstGeom prst="rect">
                <a:avLst/>
              </a:prstGeom>
              <a:noFill/>
            </p:spPr>
            <p:txBody>
              <a:bodyPr wrap="none" rtlCol="0">
                <a:spAutoFit/>
              </a:bodyPr>
              <a:lstStyle/>
              <a:p>
                <a:r>
                  <a:rPr lang="en-US" sz="1400" dirty="0"/>
                  <a:t>(e)</a:t>
                </a:r>
              </a:p>
            </p:txBody>
          </p:sp>
          <p:sp>
            <p:nvSpPr>
              <p:cNvPr id="11" name="TextBox 10">
                <a:extLst>
                  <a:ext uri="{FF2B5EF4-FFF2-40B4-BE49-F238E27FC236}">
                    <a16:creationId xmlns:a16="http://schemas.microsoft.com/office/drawing/2014/main" id="{0F22DC89-D901-96C6-DB6C-EFBF2A8DE7D9}"/>
                  </a:ext>
                </a:extLst>
              </p:cNvPr>
              <p:cNvSpPr txBox="1"/>
              <p:nvPr/>
            </p:nvSpPr>
            <p:spPr>
              <a:xfrm>
                <a:off x="4755153" y="3820098"/>
                <a:ext cx="364990" cy="321782"/>
              </a:xfrm>
              <a:prstGeom prst="rect">
                <a:avLst/>
              </a:prstGeom>
              <a:noFill/>
            </p:spPr>
            <p:txBody>
              <a:bodyPr wrap="none" rtlCol="0">
                <a:spAutoFit/>
              </a:bodyPr>
              <a:lstStyle/>
              <a:p>
                <a:r>
                  <a:rPr lang="en-US" sz="1400" dirty="0"/>
                  <a:t>(f)</a:t>
                </a:r>
              </a:p>
            </p:txBody>
          </p:sp>
          <p:sp>
            <p:nvSpPr>
              <p:cNvPr id="13" name="TextBox 12">
                <a:extLst>
                  <a:ext uri="{FF2B5EF4-FFF2-40B4-BE49-F238E27FC236}">
                    <a16:creationId xmlns:a16="http://schemas.microsoft.com/office/drawing/2014/main" id="{13B767AD-AC83-0487-B89A-60AFC2DF5E49}"/>
                  </a:ext>
                </a:extLst>
              </p:cNvPr>
              <p:cNvSpPr txBox="1"/>
              <p:nvPr/>
            </p:nvSpPr>
            <p:spPr>
              <a:xfrm>
                <a:off x="6982298" y="3838731"/>
                <a:ext cx="394877" cy="321782"/>
              </a:xfrm>
              <a:prstGeom prst="rect">
                <a:avLst/>
              </a:prstGeom>
              <a:noFill/>
            </p:spPr>
            <p:txBody>
              <a:bodyPr wrap="none" rtlCol="0">
                <a:spAutoFit/>
              </a:bodyPr>
              <a:lstStyle/>
              <a:p>
                <a:r>
                  <a:rPr lang="en-US" sz="1400" dirty="0"/>
                  <a:t>(g)</a:t>
                </a:r>
              </a:p>
            </p:txBody>
          </p:sp>
        </p:grpSp>
        <p:sp>
          <p:nvSpPr>
            <p:cNvPr id="15" name="TextBox 14">
              <a:extLst>
                <a:ext uri="{FF2B5EF4-FFF2-40B4-BE49-F238E27FC236}">
                  <a16:creationId xmlns:a16="http://schemas.microsoft.com/office/drawing/2014/main" id="{4847AED6-CF19-5A27-B89B-6FFD22AF77DD}"/>
                </a:ext>
              </a:extLst>
            </p:cNvPr>
            <p:cNvSpPr txBox="1"/>
            <p:nvPr/>
          </p:nvSpPr>
          <p:spPr>
            <a:xfrm>
              <a:off x="11140378" y="1901918"/>
              <a:ext cx="970068" cy="646331"/>
            </a:xfrm>
            <a:prstGeom prst="rect">
              <a:avLst/>
            </a:prstGeom>
            <a:noFill/>
          </p:spPr>
          <p:txBody>
            <a:bodyPr wrap="square" rtlCol="0">
              <a:spAutoFit/>
            </a:bodyPr>
            <a:lstStyle/>
            <a:p>
              <a:r>
                <a:rPr lang="en-US" sz="1200" dirty="0"/>
                <a:t>RMSE: 12.64</a:t>
              </a:r>
            </a:p>
            <a:p>
              <a:r>
                <a:rPr lang="en-US" sz="1200" dirty="0"/>
                <a:t>R</a:t>
              </a:r>
              <a:r>
                <a:rPr lang="en-US" sz="1200" baseline="30000" dirty="0"/>
                <a:t>2</a:t>
              </a:r>
              <a:r>
                <a:rPr lang="en-US" sz="1200" dirty="0"/>
                <a:t>: 0.99</a:t>
              </a:r>
              <a:endParaRPr lang="en-US" sz="1200" baseline="30000" dirty="0"/>
            </a:p>
            <a:p>
              <a:r>
                <a:rPr lang="en-US" sz="1200" dirty="0"/>
                <a:t>MAE: 4.83</a:t>
              </a:r>
              <a:endParaRPr lang="en-US" sz="1200" baseline="30000" dirty="0"/>
            </a:p>
          </p:txBody>
        </p:sp>
      </p:grpSp>
    </p:spTree>
    <p:extLst>
      <p:ext uri="{BB962C8B-B14F-4D97-AF65-F5344CB8AC3E}">
        <p14:creationId xmlns:p14="http://schemas.microsoft.com/office/powerpoint/2010/main" val="2178899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D5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27A13B-6E0A-1543-AAA3-853D62E066B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Case Study: Population in Davidson County, Nashville</a:t>
            </a:r>
            <a:endParaRPr lang="en-US" sz="2600" kern="1200">
              <a:solidFill>
                <a:srgbClr val="FFFFFF"/>
              </a:solidFill>
              <a:latin typeface="+mj-lt"/>
              <a:ea typeface="+mj-ea"/>
              <a:cs typeface="+mj-cs"/>
            </a:endParaRPr>
          </a:p>
        </p:txBody>
      </p:sp>
      <p:pic>
        <p:nvPicPr>
          <p:cNvPr id="4" name="Picture 3" descr="Diagram&#10;&#10;Description automatically generated with medium confidence">
            <a:extLst>
              <a:ext uri="{FF2B5EF4-FFF2-40B4-BE49-F238E27FC236}">
                <a16:creationId xmlns:a16="http://schemas.microsoft.com/office/drawing/2014/main" id="{3DAFF3CD-800D-8F2C-B0E2-7F8B5F3A69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600" y="1387655"/>
            <a:ext cx="7188199" cy="4079301"/>
          </a:xfrm>
          <a:prstGeom prst="rect">
            <a:avLst/>
          </a:prstGeom>
        </p:spPr>
      </p:pic>
    </p:spTree>
    <p:extLst>
      <p:ext uri="{BB962C8B-B14F-4D97-AF65-F5344CB8AC3E}">
        <p14:creationId xmlns:p14="http://schemas.microsoft.com/office/powerpoint/2010/main" val="234175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FADF7-1B54-59E8-E75F-A14C19098297}"/>
              </a:ext>
            </a:extLst>
          </p:cNvPr>
          <p:cNvSpPr>
            <a:spLocks noGrp="1"/>
          </p:cNvSpPr>
          <p:nvPr>
            <p:ph type="title"/>
          </p:nvPr>
        </p:nvSpPr>
        <p:spPr>
          <a:xfrm>
            <a:off x="558197" y="172579"/>
            <a:ext cx="7443073" cy="671120"/>
          </a:xfrm>
        </p:spPr>
        <p:txBody>
          <a:bodyPr>
            <a:noAutofit/>
          </a:bodyPr>
          <a:lstStyle/>
          <a:p>
            <a:r>
              <a:rPr lang="en-US" sz="2400" b="1" dirty="0">
                <a:latin typeface="+mn-lt"/>
              </a:rPr>
              <a:t>Case Study: Population in Davidson County, Nashville</a:t>
            </a:r>
          </a:p>
        </p:txBody>
      </p:sp>
      <p:grpSp>
        <p:nvGrpSpPr>
          <p:cNvPr id="31" name="Group 30">
            <a:extLst>
              <a:ext uri="{FF2B5EF4-FFF2-40B4-BE49-F238E27FC236}">
                <a16:creationId xmlns:a16="http://schemas.microsoft.com/office/drawing/2014/main" id="{56525D25-F94F-A6D5-46B7-3D51B60978DF}"/>
              </a:ext>
            </a:extLst>
          </p:cNvPr>
          <p:cNvGrpSpPr/>
          <p:nvPr/>
        </p:nvGrpSpPr>
        <p:grpSpPr>
          <a:xfrm>
            <a:off x="379229" y="1016596"/>
            <a:ext cx="10600938" cy="5573341"/>
            <a:chOff x="379229" y="825316"/>
            <a:chExt cx="10600938" cy="5573341"/>
          </a:xfrm>
        </p:grpSpPr>
        <p:grpSp>
          <p:nvGrpSpPr>
            <p:cNvPr id="32" name="Group 31">
              <a:extLst>
                <a:ext uri="{FF2B5EF4-FFF2-40B4-BE49-F238E27FC236}">
                  <a16:creationId xmlns:a16="http://schemas.microsoft.com/office/drawing/2014/main" id="{63435C3D-2396-9A86-12FE-6C3CBA448A73}"/>
                </a:ext>
              </a:extLst>
            </p:cNvPr>
            <p:cNvGrpSpPr/>
            <p:nvPr/>
          </p:nvGrpSpPr>
          <p:grpSpPr>
            <a:xfrm>
              <a:off x="379229" y="1194648"/>
              <a:ext cx="10600938" cy="5204009"/>
              <a:chOff x="1020449" y="1017307"/>
              <a:chExt cx="10600938" cy="5000434"/>
            </a:xfrm>
          </p:grpSpPr>
          <p:grpSp>
            <p:nvGrpSpPr>
              <p:cNvPr id="34" name="Group 33">
                <a:extLst>
                  <a:ext uri="{FF2B5EF4-FFF2-40B4-BE49-F238E27FC236}">
                    <a16:creationId xmlns:a16="http://schemas.microsoft.com/office/drawing/2014/main" id="{05A717F7-8B27-28D3-BA9B-47216E44C06B}"/>
                  </a:ext>
                </a:extLst>
              </p:cNvPr>
              <p:cNvGrpSpPr/>
              <p:nvPr/>
            </p:nvGrpSpPr>
            <p:grpSpPr>
              <a:xfrm>
                <a:off x="1020449" y="1154000"/>
                <a:ext cx="10600938" cy="4863741"/>
                <a:chOff x="435756" y="1207163"/>
                <a:chExt cx="10871721" cy="4863741"/>
              </a:xfrm>
            </p:grpSpPr>
            <p:grpSp>
              <p:nvGrpSpPr>
                <p:cNvPr id="40" name="Group 39">
                  <a:extLst>
                    <a:ext uri="{FF2B5EF4-FFF2-40B4-BE49-F238E27FC236}">
                      <a16:creationId xmlns:a16="http://schemas.microsoft.com/office/drawing/2014/main" id="{4AA28DB9-E8A6-3F06-4D18-E6684C7A214E}"/>
                    </a:ext>
                  </a:extLst>
                </p:cNvPr>
                <p:cNvGrpSpPr/>
                <p:nvPr/>
              </p:nvGrpSpPr>
              <p:grpSpPr>
                <a:xfrm>
                  <a:off x="435756" y="1207163"/>
                  <a:ext cx="4252948" cy="4863741"/>
                  <a:chOff x="-118480" y="714806"/>
                  <a:chExt cx="4626208" cy="5227105"/>
                </a:xfrm>
              </p:grpSpPr>
              <p:pic>
                <p:nvPicPr>
                  <p:cNvPr id="42" name="Picture 41" descr="Chart&#10;&#10;Description automatically generated">
                    <a:extLst>
                      <a:ext uri="{FF2B5EF4-FFF2-40B4-BE49-F238E27FC236}">
                        <a16:creationId xmlns:a16="http://schemas.microsoft.com/office/drawing/2014/main" id="{04879CB5-0EFA-D0C4-C09D-A268A6EFC4EF}"/>
                      </a:ext>
                    </a:extLst>
                  </p:cNvPr>
                  <p:cNvPicPr>
                    <a:picLocks noChangeAspect="1"/>
                  </p:cNvPicPr>
                  <p:nvPr/>
                </p:nvPicPr>
                <p:blipFill>
                  <a:blip r:embed="rId2"/>
                  <a:stretch>
                    <a:fillRect/>
                  </a:stretch>
                </p:blipFill>
                <p:spPr>
                  <a:xfrm>
                    <a:off x="-118480" y="714806"/>
                    <a:ext cx="4626208" cy="2702069"/>
                  </a:xfrm>
                  <a:prstGeom prst="rect">
                    <a:avLst/>
                  </a:prstGeom>
                </p:spPr>
              </p:pic>
              <p:pic>
                <p:nvPicPr>
                  <p:cNvPr id="43" name="Picture 42" descr="Chart, surface chart&#10;&#10;Description automatically generated">
                    <a:extLst>
                      <a:ext uri="{FF2B5EF4-FFF2-40B4-BE49-F238E27FC236}">
                        <a16:creationId xmlns:a16="http://schemas.microsoft.com/office/drawing/2014/main" id="{0E356C40-8FC3-0284-2CAC-C210DA94D3F1}"/>
                      </a:ext>
                    </a:extLst>
                  </p:cNvPr>
                  <p:cNvPicPr>
                    <a:picLocks noChangeAspect="1"/>
                  </p:cNvPicPr>
                  <p:nvPr/>
                </p:nvPicPr>
                <p:blipFill>
                  <a:blip r:embed="rId3"/>
                  <a:stretch>
                    <a:fillRect/>
                  </a:stretch>
                </p:blipFill>
                <p:spPr>
                  <a:xfrm>
                    <a:off x="295666" y="3950318"/>
                    <a:ext cx="3272530" cy="1991593"/>
                  </a:xfrm>
                  <a:prstGeom prst="rect">
                    <a:avLst/>
                  </a:prstGeom>
                </p:spPr>
              </p:pic>
            </p:grpSp>
            <p:pic>
              <p:nvPicPr>
                <p:cNvPr id="41" name="Picture 40" descr="A picture containing diagram&#10;&#10;Description automatically generated">
                  <a:extLst>
                    <a:ext uri="{FF2B5EF4-FFF2-40B4-BE49-F238E27FC236}">
                      <a16:creationId xmlns:a16="http://schemas.microsoft.com/office/drawing/2014/main" id="{FFAC8455-723E-49FF-8E28-CB4EA10BD543}"/>
                    </a:ext>
                  </a:extLst>
                </p:cNvPr>
                <p:cNvPicPr>
                  <a:picLocks noChangeAspect="1"/>
                </p:cNvPicPr>
                <p:nvPr/>
              </p:nvPicPr>
              <p:blipFill>
                <a:blip r:embed="rId4"/>
                <a:stretch>
                  <a:fillRect/>
                </a:stretch>
              </p:blipFill>
              <p:spPr>
                <a:xfrm>
                  <a:off x="5422351" y="1207163"/>
                  <a:ext cx="5885126" cy="3923416"/>
                </a:xfrm>
                <a:prstGeom prst="rect">
                  <a:avLst/>
                </a:prstGeom>
              </p:spPr>
            </p:pic>
          </p:grpSp>
          <p:sp>
            <p:nvSpPr>
              <p:cNvPr id="35" name="TextBox 34">
                <a:extLst>
                  <a:ext uri="{FF2B5EF4-FFF2-40B4-BE49-F238E27FC236}">
                    <a16:creationId xmlns:a16="http://schemas.microsoft.com/office/drawing/2014/main" id="{2DAB3554-694F-AFC5-8759-63F4BDDA0B64}"/>
                  </a:ext>
                </a:extLst>
              </p:cNvPr>
              <p:cNvSpPr txBox="1"/>
              <p:nvPr/>
            </p:nvSpPr>
            <p:spPr>
              <a:xfrm>
                <a:off x="1199417" y="1021436"/>
                <a:ext cx="297290" cy="274160"/>
              </a:xfrm>
              <a:prstGeom prst="rect">
                <a:avLst/>
              </a:prstGeom>
              <a:noFill/>
            </p:spPr>
            <p:txBody>
              <a:bodyPr wrap="none" rtlCol="0">
                <a:noAutofit/>
              </a:bodyPr>
              <a:lstStyle/>
              <a:p>
                <a:pPr>
                  <a:lnSpc>
                    <a:spcPct val="90000"/>
                  </a:lnSpc>
                  <a:spcAft>
                    <a:spcPts val="600"/>
                  </a:spcAft>
                </a:pPr>
                <a:r>
                  <a:rPr lang="en-US" sz="1500" dirty="0">
                    <a:latin typeface="Times New Roman" panose="02020603050405020304" pitchFamily="18" charset="0"/>
                    <a:cs typeface="Times New Roman" panose="02020603050405020304" pitchFamily="18" charset="0"/>
                  </a:rPr>
                  <a:t>(a)</a:t>
                </a:r>
              </a:p>
            </p:txBody>
          </p:sp>
          <p:sp>
            <p:nvSpPr>
              <p:cNvPr id="36" name="TextBox 35">
                <a:extLst>
                  <a:ext uri="{FF2B5EF4-FFF2-40B4-BE49-F238E27FC236}">
                    <a16:creationId xmlns:a16="http://schemas.microsoft.com/office/drawing/2014/main" id="{43E6B135-3FF0-B15A-7AA6-C4A63835CF7B}"/>
                  </a:ext>
                </a:extLst>
              </p:cNvPr>
              <p:cNvSpPr txBox="1"/>
              <p:nvPr/>
            </p:nvSpPr>
            <p:spPr>
              <a:xfrm>
                <a:off x="1199417" y="3783623"/>
                <a:ext cx="297290" cy="274160"/>
              </a:xfrm>
              <a:prstGeom prst="rect">
                <a:avLst/>
              </a:prstGeom>
              <a:noFill/>
            </p:spPr>
            <p:txBody>
              <a:bodyPr wrap="none" rtlCol="0">
                <a:noAutofit/>
              </a:bodyPr>
              <a:lstStyle/>
              <a:p>
                <a:pPr>
                  <a:lnSpc>
                    <a:spcPct val="90000"/>
                  </a:lnSpc>
                  <a:spcAft>
                    <a:spcPts val="600"/>
                  </a:spcAft>
                </a:pPr>
                <a:r>
                  <a:rPr lang="en-US" sz="1500" dirty="0">
                    <a:latin typeface="Times New Roman" panose="02020603050405020304" pitchFamily="18" charset="0"/>
                    <a:cs typeface="Times New Roman" panose="02020603050405020304" pitchFamily="18" charset="0"/>
                  </a:rPr>
                  <a:t>(b)</a:t>
                </a:r>
              </a:p>
            </p:txBody>
          </p:sp>
          <p:sp>
            <p:nvSpPr>
              <p:cNvPr id="37" name="TextBox 36">
                <a:extLst>
                  <a:ext uri="{FF2B5EF4-FFF2-40B4-BE49-F238E27FC236}">
                    <a16:creationId xmlns:a16="http://schemas.microsoft.com/office/drawing/2014/main" id="{F2DBE2B0-4993-7955-67C2-41D4046B733A}"/>
                  </a:ext>
                </a:extLst>
              </p:cNvPr>
              <p:cNvSpPr txBox="1"/>
              <p:nvPr/>
            </p:nvSpPr>
            <p:spPr>
              <a:xfrm>
                <a:off x="5663092" y="1017307"/>
                <a:ext cx="426780" cy="274160"/>
              </a:xfrm>
              <a:prstGeom prst="rect">
                <a:avLst/>
              </a:prstGeom>
              <a:noFill/>
            </p:spPr>
            <p:txBody>
              <a:bodyPr wrap="none" rtlCol="0">
                <a:noAutofit/>
              </a:bodyPr>
              <a:lstStyle/>
              <a:p>
                <a:pPr>
                  <a:lnSpc>
                    <a:spcPct val="90000"/>
                  </a:lnSpc>
                  <a:spcAft>
                    <a:spcPts val="600"/>
                  </a:spcAft>
                </a:pPr>
                <a:r>
                  <a:rPr lang="en-US" sz="1500" dirty="0">
                    <a:latin typeface="Times New Roman" panose="02020603050405020304" pitchFamily="18" charset="0"/>
                    <a:cs typeface="Times New Roman" panose="02020603050405020304" pitchFamily="18" charset="0"/>
                  </a:rPr>
                  <a:t>(c.1)</a:t>
                </a:r>
              </a:p>
            </p:txBody>
          </p:sp>
          <p:sp>
            <p:nvSpPr>
              <p:cNvPr id="38" name="TextBox 37">
                <a:extLst>
                  <a:ext uri="{FF2B5EF4-FFF2-40B4-BE49-F238E27FC236}">
                    <a16:creationId xmlns:a16="http://schemas.microsoft.com/office/drawing/2014/main" id="{3C366693-46F5-748E-192A-EA7172DE9557}"/>
                  </a:ext>
                </a:extLst>
              </p:cNvPr>
              <p:cNvSpPr txBox="1"/>
              <p:nvPr/>
            </p:nvSpPr>
            <p:spPr>
              <a:xfrm>
                <a:off x="8752114" y="1017307"/>
                <a:ext cx="426781" cy="274160"/>
              </a:xfrm>
              <a:prstGeom prst="rect">
                <a:avLst/>
              </a:prstGeom>
              <a:noFill/>
            </p:spPr>
            <p:txBody>
              <a:bodyPr wrap="none" rtlCol="0">
                <a:noAutofit/>
              </a:bodyPr>
              <a:lstStyle/>
              <a:p>
                <a:pPr>
                  <a:lnSpc>
                    <a:spcPct val="90000"/>
                  </a:lnSpc>
                  <a:spcAft>
                    <a:spcPts val="600"/>
                  </a:spcAft>
                </a:pPr>
                <a:r>
                  <a:rPr lang="en-US" sz="1500" dirty="0">
                    <a:latin typeface="Times New Roman" panose="02020603050405020304" pitchFamily="18" charset="0"/>
                    <a:cs typeface="Times New Roman" panose="02020603050405020304" pitchFamily="18" charset="0"/>
                  </a:rPr>
                  <a:t>(c.2)</a:t>
                </a:r>
              </a:p>
            </p:txBody>
          </p:sp>
          <p:sp>
            <p:nvSpPr>
              <p:cNvPr id="39" name="TextBox 38">
                <a:extLst>
                  <a:ext uri="{FF2B5EF4-FFF2-40B4-BE49-F238E27FC236}">
                    <a16:creationId xmlns:a16="http://schemas.microsoft.com/office/drawing/2014/main" id="{BF2A0F5B-4F81-73F2-61A2-EB52E1ED3E28}"/>
                  </a:ext>
                </a:extLst>
              </p:cNvPr>
              <p:cNvSpPr txBox="1"/>
              <p:nvPr/>
            </p:nvSpPr>
            <p:spPr>
              <a:xfrm>
                <a:off x="5663092" y="3054129"/>
                <a:ext cx="426781" cy="274160"/>
              </a:xfrm>
              <a:prstGeom prst="rect">
                <a:avLst/>
              </a:prstGeom>
              <a:noFill/>
            </p:spPr>
            <p:txBody>
              <a:bodyPr wrap="none" rtlCol="0">
                <a:noAutofit/>
              </a:bodyPr>
              <a:lstStyle/>
              <a:p>
                <a:pPr>
                  <a:lnSpc>
                    <a:spcPct val="90000"/>
                  </a:lnSpc>
                  <a:spcAft>
                    <a:spcPts val="600"/>
                  </a:spcAft>
                </a:pPr>
                <a:r>
                  <a:rPr lang="en-US" sz="1500" dirty="0">
                    <a:latin typeface="Times New Roman" panose="02020603050405020304" pitchFamily="18" charset="0"/>
                    <a:cs typeface="Times New Roman" panose="02020603050405020304" pitchFamily="18" charset="0"/>
                  </a:rPr>
                  <a:t>(c.3)</a:t>
                </a:r>
              </a:p>
            </p:txBody>
          </p:sp>
        </p:grpSp>
        <p:sp>
          <p:nvSpPr>
            <p:cNvPr id="33" name="TextBox 32">
              <a:extLst>
                <a:ext uri="{FF2B5EF4-FFF2-40B4-BE49-F238E27FC236}">
                  <a16:creationId xmlns:a16="http://schemas.microsoft.com/office/drawing/2014/main" id="{DB65B32A-0E67-F546-6428-4E110D7F1C91}"/>
                </a:ext>
              </a:extLst>
            </p:cNvPr>
            <p:cNvSpPr txBox="1"/>
            <p:nvPr/>
          </p:nvSpPr>
          <p:spPr>
            <a:xfrm>
              <a:off x="6651057" y="825316"/>
              <a:ext cx="2039661" cy="338554"/>
            </a:xfrm>
            <a:prstGeom prst="rect">
              <a:avLst/>
            </a:prstGeom>
            <a:noFill/>
          </p:spPr>
          <p:txBody>
            <a:bodyPr wrap="none" rtlCol="0">
              <a:spAutoFit/>
            </a:bodyPr>
            <a:lstStyle/>
            <a:p>
              <a:r>
                <a:rPr lang="en-US" sz="1600" b="1" dirty="0"/>
                <a:t>Land Cover Predictors</a:t>
              </a:r>
            </a:p>
          </p:txBody>
        </p:sp>
      </p:grpSp>
      <p:graphicFrame>
        <p:nvGraphicFramePr>
          <p:cNvPr id="44" name="Table 7">
            <a:extLst>
              <a:ext uri="{FF2B5EF4-FFF2-40B4-BE49-F238E27FC236}">
                <a16:creationId xmlns:a16="http://schemas.microsoft.com/office/drawing/2014/main" id="{13A73C51-9FE5-4467-E481-2F5696C14E21}"/>
              </a:ext>
            </a:extLst>
          </p:cNvPr>
          <p:cNvGraphicFramePr>
            <a:graphicFrameLocks noGrp="1"/>
          </p:cNvGraphicFramePr>
          <p:nvPr>
            <p:extLst>
              <p:ext uri="{D42A27DB-BD31-4B8C-83A1-F6EECF244321}">
                <p14:modId xmlns:p14="http://schemas.microsoft.com/office/powerpoint/2010/main" val="3925703956"/>
              </p:ext>
            </p:extLst>
          </p:nvPr>
        </p:nvGraphicFramePr>
        <p:xfrm>
          <a:off x="8324284" y="5073328"/>
          <a:ext cx="3651194" cy="1706880"/>
        </p:xfrm>
        <a:graphic>
          <a:graphicData uri="http://schemas.openxmlformats.org/drawingml/2006/table">
            <a:tbl>
              <a:tblPr firstRow="1" bandRow="1">
                <a:tableStyleId>{C083E6E3-FA7D-4D7B-A595-EF9225AFEA82}</a:tableStyleId>
              </a:tblPr>
              <a:tblGrid>
                <a:gridCol w="1203081">
                  <a:extLst>
                    <a:ext uri="{9D8B030D-6E8A-4147-A177-3AD203B41FA5}">
                      <a16:colId xmlns:a16="http://schemas.microsoft.com/office/drawing/2014/main" val="1541015696"/>
                    </a:ext>
                  </a:extLst>
                </a:gridCol>
                <a:gridCol w="651589">
                  <a:extLst>
                    <a:ext uri="{9D8B030D-6E8A-4147-A177-3AD203B41FA5}">
                      <a16:colId xmlns:a16="http://schemas.microsoft.com/office/drawing/2014/main" val="3244739557"/>
                    </a:ext>
                  </a:extLst>
                </a:gridCol>
                <a:gridCol w="1796524">
                  <a:extLst>
                    <a:ext uri="{9D8B030D-6E8A-4147-A177-3AD203B41FA5}">
                      <a16:colId xmlns:a16="http://schemas.microsoft.com/office/drawing/2014/main" val="3983447583"/>
                    </a:ext>
                  </a:extLst>
                </a:gridCol>
              </a:tblGrid>
              <a:tr h="0">
                <a:tc>
                  <a:txBody>
                    <a:bodyPr/>
                    <a:lstStyle/>
                    <a:p>
                      <a:r>
                        <a:rPr lang="en-US" sz="1000" b="1" dirty="0"/>
                        <a:t>Parameter</a:t>
                      </a:r>
                    </a:p>
                  </a:txBody>
                  <a:tcPr/>
                </a:tc>
                <a:tc>
                  <a:txBody>
                    <a:bodyPr/>
                    <a:lstStyle/>
                    <a:p>
                      <a:r>
                        <a:rPr lang="en-US" sz="1000" b="1" dirty="0"/>
                        <a:t>Family</a:t>
                      </a:r>
                    </a:p>
                  </a:txBody>
                  <a:tcPr/>
                </a:tc>
                <a:tc>
                  <a:txBody>
                    <a:bodyPr/>
                    <a:lstStyle/>
                    <a:p>
                      <a:r>
                        <a:rPr lang="en-US" sz="1000" b="1" dirty="0"/>
                        <a:t>Prior parameters</a:t>
                      </a:r>
                    </a:p>
                  </a:txBody>
                  <a:tcPr/>
                </a:tc>
                <a:extLst>
                  <a:ext uri="{0D108BD9-81ED-4DB2-BD59-A6C34878D82A}">
                    <a16:rowId xmlns:a16="http://schemas.microsoft.com/office/drawing/2014/main" val="1014323531"/>
                  </a:ext>
                </a:extLst>
              </a:tr>
              <a:tr h="242190">
                <a:tc>
                  <a:txBody>
                    <a:bodyPr/>
                    <a:lstStyle/>
                    <a:p>
                      <a:r>
                        <a:rPr lang="en-US" sz="1000" dirty="0"/>
                        <a:t>Intercept</a:t>
                      </a:r>
                    </a:p>
                  </a:txBody>
                  <a:tcPr/>
                </a:tc>
                <a:tc>
                  <a:txBody>
                    <a:bodyPr/>
                    <a:lstStyle/>
                    <a:p>
                      <a:r>
                        <a:rPr lang="en-US" sz="1000" dirty="0"/>
                        <a:t>Gaussian</a:t>
                      </a:r>
                    </a:p>
                  </a:txBody>
                  <a:tcPr/>
                </a:tc>
                <a:tc>
                  <a:txBody>
                    <a:bodyPr/>
                    <a:lstStyle/>
                    <a:p>
                      <a:r>
                        <a:rPr lang="en-US" sz="1000" dirty="0"/>
                        <a:t>mean = 0, </a:t>
                      </a:r>
                      <a:r>
                        <a:rPr lang="en-US" sz="1000" dirty="0" err="1"/>
                        <a:t>sd</a:t>
                      </a:r>
                      <a:r>
                        <a:rPr lang="en-US" sz="1000" dirty="0"/>
                        <a:t> = 2</a:t>
                      </a:r>
                    </a:p>
                  </a:txBody>
                  <a:tcPr/>
                </a:tc>
                <a:extLst>
                  <a:ext uri="{0D108BD9-81ED-4DB2-BD59-A6C34878D82A}">
                    <a16:rowId xmlns:a16="http://schemas.microsoft.com/office/drawing/2014/main" val="339174432"/>
                  </a:ext>
                </a:extLst>
              </a:tr>
              <a:tr h="242190">
                <a:tc>
                  <a:txBody>
                    <a:bodyPr/>
                    <a:lstStyle/>
                    <a:p>
                      <a:r>
                        <a:rPr lang="en-US" sz="1000" dirty="0"/>
                        <a:t>LC (DOS, DLI, DMI)</a:t>
                      </a:r>
                    </a:p>
                  </a:txBody>
                  <a:tcPr/>
                </a:tc>
                <a:tc>
                  <a:txBody>
                    <a:bodyPr/>
                    <a:lstStyle/>
                    <a:p>
                      <a:r>
                        <a:rPr lang="en-US" sz="1000" dirty="0"/>
                        <a:t>Gaussian</a:t>
                      </a:r>
                    </a:p>
                  </a:txBody>
                  <a:tcPr/>
                </a:tc>
                <a:tc>
                  <a:txBody>
                    <a:bodyPr/>
                    <a:lstStyle/>
                    <a:p>
                      <a:r>
                        <a:rPr lang="en-US" sz="1000" dirty="0"/>
                        <a:t>mean = 0, </a:t>
                      </a:r>
                      <a:r>
                        <a:rPr lang="en-US" sz="1000" dirty="0" err="1"/>
                        <a:t>sd</a:t>
                      </a:r>
                      <a:r>
                        <a:rPr lang="en-US" sz="1000" dirty="0"/>
                        <a:t> = 1</a:t>
                      </a:r>
                    </a:p>
                  </a:txBody>
                  <a:tcPr/>
                </a:tc>
                <a:extLst>
                  <a:ext uri="{0D108BD9-81ED-4DB2-BD59-A6C34878D82A}">
                    <a16:rowId xmlns:a16="http://schemas.microsoft.com/office/drawing/2014/main" val="2320581358"/>
                  </a:ext>
                </a:extLst>
              </a:tr>
              <a:tr h="242190">
                <a:tc>
                  <a:txBody>
                    <a:bodyPr/>
                    <a:lstStyle/>
                    <a:p>
                      <a:r>
                        <a:rPr lang="en-US" sz="1000" dirty="0"/>
                        <a:t>Range (</a:t>
                      </a:r>
                      <a:r>
                        <a:rPr lang="en-US" sz="1000" dirty="0" err="1"/>
                        <a:t>Matérn</a:t>
                      </a:r>
                      <a:r>
                        <a:rPr lang="en-US" sz="1000" dirty="0"/>
                        <a:t>)</a:t>
                      </a:r>
                    </a:p>
                  </a:txBody>
                  <a:tcPr/>
                </a:tc>
                <a:tc>
                  <a:txBody>
                    <a:bodyPr/>
                    <a:lstStyle/>
                    <a:p>
                      <a:r>
                        <a:rPr lang="en-US" sz="1000" dirty="0"/>
                        <a:t>PC</a:t>
                      </a:r>
                    </a:p>
                  </a:txBody>
                  <a:tcPr/>
                </a:tc>
                <a:tc>
                  <a:txBody>
                    <a:bodyPr/>
                    <a:lstStyle/>
                    <a:p>
                      <a:r>
                        <a:rPr lang="en-US" sz="1000" dirty="0"/>
                        <a:t>min = 1.5, prob = 0.01</a:t>
                      </a:r>
                    </a:p>
                  </a:txBody>
                  <a:tcPr/>
                </a:tc>
                <a:extLst>
                  <a:ext uri="{0D108BD9-81ED-4DB2-BD59-A6C34878D82A}">
                    <a16:rowId xmlns:a16="http://schemas.microsoft.com/office/drawing/2014/main" val="2587339356"/>
                  </a:ext>
                </a:extLst>
              </a:tr>
              <a:tr h="2421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Sigma (</a:t>
                      </a:r>
                      <a:r>
                        <a:rPr lang="en-US" sz="1000" dirty="0" err="1"/>
                        <a:t>Matérn</a:t>
                      </a:r>
                      <a:r>
                        <a:rPr lang="en-US" sz="1000" dirty="0"/>
                        <a:t>)</a:t>
                      </a:r>
                    </a:p>
                  </a:txBody>
                  <a:tcPr/>
                </a:tc>
                <a:tc>
                  <a:txBody>
                    <a:bodyPr/>
                    <a:lstStyle/>
                    <a:p>
                      <a:r>
                        <a:rPr lang="en-US" sz="1000" dirty="0"/>
                        <a:t>PC</a:t>
                      </a:r>
                    </a:p>
                  </a:txBody>
                  <a:tcPr/>
                </a:tc>
                <a:tc>
                  <a:txBody>
                    <a:bodyPr/>
                    <a:lstStyle/>
                    <a:p>
                      <a:r>
                        <a:rPr lang="en-US" sz="1000" dirty="0"/>
                        <a:t>max = 0.25, prob = 0.01</a:t>
                      </a:r>
                    </a:p>
                  </a:txBody>
                  <a:tcPr/>
                </a:tc>
                <a:extLst>
                  <a:ext uri="{0D108BD9-81ED-4DB2-BD59-A6C34878D82A}">
                    <a16:rowId xmlns:a16="http://schemas.microsoft.com/office/drawing/2014/main" val="57273601"/>
                  </a:ext>
                </a:extLst>
              </a:tr>
              <a:tr h="242190">
                <a:tc>
                  <a:txBody>
                    <a:bodyPr/>
                    <a:lstStyle/>
                    <a:p>
                      <a:r>
                        <a:rPr lang="en-US" sz="1000" dirty="0"/>
                        <a:t>Logit Lambda (CAR)</a:t>
                      </a:r>
                    </a:p>
                  </a:txBody>
                  <a:tcPr/>
                </a:tc>
                <a:tc>
                  <a:txBody>
                    <a:bodyPr/>
                    <a:lstStyle/>
                    <a:p>
                      <a:r>
                        <a:rPr lang="en-US" sz="1000" dirty="0"/>
                        <a:t>Gaussian</a:t>
                      </a:r>
                    </a:p>
                  </a:txBody>
                  <a:tcPr/>
                </a:tc>
                <a:tc>
                  <a:txBody>
                    <a:bodyPr/>
                    <a:lstStyle/>
                    <a:p>
                      <a:r>
                        <a:rPr lang="en-US" sz="1000" dirty="0"/>
                        <a:t>mean = logit(0.5), </a:t>
                      </a:r>
                      <a:r>
                        <a:rPr lang="en-US" sz="1000" dirty="0" err="1"/>
                        <a:t>sd</a:t>
                      </a:r>
                      <a:r>
                        <a:rPr lang="en-US" sz="1000" dirty="0"/>
                        <a:t> = 15</a:t>
                      </a:r>
                    </a:p>
                  </a:txBody>
                  <a:tcPr/>
                </a:tc>
                <a:extLst>
                  <a:ext uri="{0D108BD9-81ED-4DB2-BD59-A6C34878D82A}">
                    <a16:rowId xmlns:a16="http://schemas.microsoft.com/office/drawing/2014/main" val="3481236322"/>
                  </a:ext>
                </a:extLst>
              </a:tr>
              <a:tr h="242190">
                <a:tc>
                  <a:txBody>
                    <a:bodyPr/>
                    <a:lstStyle/>
                    <a:p>
                      <a:r>
                        <a:rPr lang="en-US" sz="1000" dirty="0"/>
                        <a:t>Precision (CAR)</a:t>
                      </a:r>
                    </a:p>
                  </a:txBody>
                  <a:tcPr/>
                </a:tc>
                <a:tc>
                  <a:txBody>
                    <a:bodyPr/>
                    <a:lstStyle/>
                    <a:p>
                      <a:r>
                        <a:rPr lang="en-US" sz="1000" dirty="0"/>
                        <a:t>Gamma</a:t>
                      </a:r>
                    </a:p>
                  </a:txBody>
                  <a:tcPr/>
                </a:tc>
                <a:tc>
                  <a:txBody>
                    <a:bodyPr/>
                    <a:lstStyle/>
                    <a:p>
                      <a:r>
                        <a:rPr lang="en-US" sz="1000" dirty="0"/>
                        <a:t>shape = 1, scale = 2</a:t>
                      </a:r>
                    </a:p>
                  </a:txBody>
                  <a:tcPr/>
                </a:tc>
                <a:extLst>
                  <a:ext uri="{0D108BD9-81ED-4DB2-BD59-A6C34878D82A}">
                    <a16:rowId xmlns:a16="http://schemas.microsoft.com/office/drawing/2014/main" val="1384692790"/>
                  </a:ext>
                </a:extLst>
              </a:tr>
            </a:tbl>
          </a:graphicData>
        </a:graphic>
      </p:graphicFrame>
      <p:sp>
        <p:nvSpPr>
          <p:cNvPr id="45" name="TextBox 44">
            <a:extLst>
              <a:ext uri="{FF2B5EF4-FFF2-40B4-BE49-F238E27FC236}">
                <a16:creationId xmlns:a16="http://schemas.microsoft.com/office/drawing/2014/main" id="{C86DC419-5937-1C42-F01C-B97E51DB2943}"/>
              </a:ext>
            </a:extLst>
          </p:cNvPr>
          <p:cNvSpPr txBox="1"/>
          <p:nvPr/>
        </p:nvSpPr>
        <p:spPr>
          <a:xfrm>
            <a:off x="8275263" y="4617478"/>
            <a:ext cx="2185214" cy="338554"/>
          </a:xfrm>
          <a:prstGeom prst="rect">
            <a:avLst/>
          </a:prstGeom>
          <a:noFill/>
        </p:spPr>
        <p:txBody>
          <a:bodyPr wrap="none" rtlCol="0">
            <a:spAutoFit/>
          </a:bodyPr>
          <a:lstStyle/>
          <a:p>
            <a:r>
              <a:rPr lang="en-US" sz="1600" b="1" dirty="0"/>
              <a:t>(Hyper)Priors Summary</a:t>
            </a:r>
          </a:p>
        </p:txBody>
      </p:sp>
      <p:sp>
        <p:nvSpPr>
          <p:cNvPr id="46" name="TextBox 45">
            <a:extLst>
              <a:ext uri="{FF2B5EF4-FFF2-40B4-BE49-F238E27FC236}">
                <a16:creationId xmlns:a16="http://schemas.microsoft.com/office/drawing/2014/main" id="{DFE3AD39-CF28-EBEF-B63C-5048C5356775}"/>
              </a:ext>
            </a:extLst>
          </p:cNvPr>
          <p:cNvSpPr txBox="1"/>
          <p:nvPr/>
        </p:nvSpPr>
        <p:spPr>
          <a:xfrm>
            <a:off x="8324284" y="3452439"/>
            <a:ext cx="2050561" cy="523220"/>
          </a:xfrm>
          <a:prstGeom prst="rect">
            <a:avLst/>
          </a:prstGeom>
          <a:noFill/>
        </p:spPr>
        <p:txBody>
          <a:bodyPr wrap="none" rtlCol="0">
            <a:spAutoFit/>
          </a:bodyPr>
          <a:lstStyle/>
          <a:p>
            <a:r>
              <a:rPr lang="en-US" sz="1400" b="1" dirty="0"/>
              <a:t>Target resolution</a:t>
            </a:r>
            <a:r>
              <a:rPr lang="en-US" sz="1400" dirty="0"/>
              <a:t>:</a:t>
            </a:r>
          </a:p>
          <a:p>
            <a:r>
              <a:rPr lang="en-US" sz="1400" dirty="0"/>
              <a:t>30*5m * 30*5m cell grids</a:t>
            </a:r>
          </a:p>
        </p:txBody>
      </p:sp>
    </p:spTree>
    <p:extLst>
      <p:ext uri="{BB962C8B-B14F-4D97-AF65-F5344CB8AC3E}">
        <p14:creationId xmlns:p14="http://schemas.microsoft.com/office/powerpoint/2010/main" val="1367872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9B96F5-62D8-BA47-5465-8C7F69B2716F}"/>
              </a:ext>
            </a:extLst>
          </p:cNvPr>
          <p:cNvSpPr>
            <a:spLocks noGrp="1"/>
          </p:cNvSpPr>
          <p:nvPr>
            <p:ph type="title"/>
          </p:nvPr>
        </p:nvSpPr>
        <p:spPr>
          <a:xfrm>
            <a:off x="473581" y="978408"/>
            <a:ext cx="4405951" cy="1106424"/>
          </a:xfrm>
        </p:spPr>
        <p:txBody>
          <a:bodyPr vert="horz" lIns="91440" tIns="45720" rIns="91440" bIns="45720" rtlCol="0" anchor="ctr">
            <a:normAutofit/>
          </a:bodyPr>
          <a:lstStyle/>
          <a:p>
            <a:r>
              <a:rPr lang="en-US" sz="2400" b="1" dirty="0" err="1">
                <a:latin typeface="+mn-lt"/>
              </a:rPr>
              <a:t>Dasymetric</a:t>
            </a:r>
            <a:r>
              <a:rPr lang="en-US" sz="2400" b="1" dirty="0">
                <a:latin typeface="+mn-lt"/>
              </a:rPr>
              <a:t> Mapping Posterior Results: Mean Prediction Decompositions</a:t>
            </a:r>
          </a:p>
        </p:txBody>
      </p:sp>
      <p:sp>
        <p:nvSpPr>
          <p:cNvPr id="34" name="Rectangle 33">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B901F47-795D-7A3E-964B-137868B0E264}"/>
              </a:ext>
            </a:extLst>
          </p:cNvPr>
          <p:cNvSpPr/>
          <p:nvPr/>
        </p:nvSpPr>
        <p:spPr>
          <a:xfrm>
            <a:off x="838200" y="2368296"/>
            <a:ext cx="3721608" cy="350215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b="1"/>
              <a:t>CRS: </a:t>
            </a:r>
          </a:p>
          <a:p>
            <a:pPr indent="-228600">
              <a:lnSpc>
                <a:spcPct val="90000"/>
              </a:lnSpc>
              <a:spcAft>
                <a:spcPts val="600"/>
              </a:spcAft>
              <a:buFont typeface="Arial" panose="020B0604020202020204" pitchFamily="34" charset="0"/>
              <a:buChar char="•"/>
            </a:pPr>
            <a:r>
              <a:rPr lang="en-US" sz="1700" b="1"/>
              <a:t>proj = utm </a:t>
            </a:r>
          </a:p>
          <a:p>
            <a:pPr indent="-228600">
              <a:lnSpc>
                <a:spcPct val="90000"/>
              </a:lnSpc>
              <a:spcAft>
                <a:spcPts val="600"/>
              </a:spcAft>
              <a:buFont typeface="Arial" panose="020B0604020202020204" pitchFamily="34" charset="0"/>
              <a:buChar char="•"/>
            </a:pPr>
            <a:r>
              <a:rPr lang="en-US" sz="1700" b="1"/>
              <a:t>zone = 16 </a:t>
            </a:r>
          </a:p>
          <a:p>
            <a:pPr indent="-228600">
              <a:lnSpc>
                <a:spcPct val="90000"/>
              </a:lnSpc>
              <a:spcAft>
                <a:spcPts val="600"/>
              </a:spcAft>
              <a:buFont typeface="Arial" panose="020B0604020202020204" pitchFamily="34" charset="0"/>
              <a:buChar char="•"/>
            </a:pPr>
            <a:r>
              <a:rPr lang="en-US" sz="1700" b="1"/>
              <a:t>datum = NAD83 </a:t>
            </a:r>
          </a:p>
          <a:p>
            <a:pPr indent="-228600">
              <a:lnSpc>
                <a:spcPct val="90000"/>
              </a:lnSpc>
              <a:spcAft>
                <a:spcPts val="600"/>
              </a:spcAft>
              <a:buFont typeface="Arial" panose="020B0604020202020204" pitchFamily="34" charset="0"/>
              <a:buChar char="•"/>
            </a:pPr>
            <a:r>
              <a:rPr lang="en-US" sz="1700" b="1"/>
              <a:t>units = km </a:t>
            </a:r>
          </a:p>
          <a:p>
            <a:pPr indent="-228600">
              <a:lnSpc>
                <a:spcPct val="90000"/>
              </a:lnSpc>
              <a:spcAft>
                <a:spcPts val="600"/>
              </a:spcAft>
              <a:buFont typeface="Arial" panose="020B0604020202020204" pitchFamily="34" charset="0"/>
              <a:buChar char="•"/>
            </a:pPr>
            <a:r>
              <a:rPr lang="en-US" sz="1700" b="1"/>
              <a:t>ellps = GRS80 </a:t>
            </a:r>
          </a:p>
          <a:p>
            <a:pPr indent="-228600">
              <a:lnSpc>
                <a:spcPct val="90000"/>
              </a:lnSpc>
              <a:spcAft>
                <a:spcPts val="600"/>
              </a:spcAft>
              <a:buFont typeface="Arial" panose="020B0604020202020204" pitchFamily="34" charset="0"/>
              <a:buChar char="•"/>
            </a:pPr>
            <a:r>
              <a:rPr lang="en-US" sz="1700" b="1"/>
              <a:t>towgs84 = 0,0,0</a:t>
            </a:r>
          </a:p>
        </p:txBody>
      </p:sp>
      <p:grpSp>
        <p:nvGrpSpPr>
          <p:cNvPr id="35" name="Group 34">
            <a:extLst>
              <a:ext uri="{FF2B5EF4-FFF2-40B4-BE49-F238E27FC236}">
                <a16:creationId xmlns:a16="http://schemas.microsoft.com/office/drawing/2014/main" id="{1846FBF6-02F9-4EBF-540A-7D1D74393DB2}"/>
              </a:ext>
            </a:extLst>
          </p:cNvPr>
          <p:cNvGrpSpPr/>
          <p:nvPr/>
        </p:nvGrpSpPr>
        <p:grpSpPr>
          <a:xfrm>
            <a:off x="5233266" y="708850"/>
            <a:ext cx="6605000" cy="5290113"/>
            <a:chOff x="5233266" y="708850"/>
            <a:chExt cx="6605000" cy="5290113"/>
          </a:xfrm>
        </p:grpSpPr>
        <p:pic>
          <p:nvPicPr>
            <p:cNvPr id="23" name="Picture 22" descr="Chart, scatter chart&#10;&#10;Description automatically generated">
              <a:extLst>
                <a:ext uri="{FF2B5EF4-FFF2-40B4-BE49-F238E27FC236}">
                  <a16:creationId xmlns:a16="http://schemas.microsoft.com/office/drawing/2014/main" id="{9A6B2293-DB74-C43F-0A3E-7A0201000AC8}"/>
                </a:ext>
              </a:extLst>
            </p:cNvPr>
            <p:cNvPicPr>
              <a:picLocks noChangeAspect="1"/>
            </p:cNvPicPr>
            <p:nvPr/>
          </p:nvPicPr>
          <p:blipFill>
            <a:blip r:embed="rId2"/>
            <a:stretch>
              <a:fillRect/>
            </a:stretch>
          </p:blipFill>
          <p:spPr>
            <a:xfrm>
              <a:off x="5233267" y="714535"/>
              <a:ext cx="3248351" cy="2526495"/>
            </a:xfrm>
            <a:prstGeom prst="rect">
              <a:avLst/>
            </a:prstGeom>
          </p:spPr>
        </p:pic>
        <p:pic>
          <p:nvPicPr>
            <p:cNvPr id="16" name="Picture 15" descr="Chart, bubble chart&#10;&#10;Description automatically generated">
              <a:extLst>
                <a:ext uri="{FF2B5EF4-FFF2-40B4-BE49-F238E27FC236}">
                  <a16:creationId xmlns:a16="http://schemas.microsoft.com/office/drawing/2014/main" id="{0266814C-1FEE-5306-ADAC-C4F74017595A}"/>
                </a:ext>
              </a:extLst>
            </p:cNvPr>
            <p:cNvPicPr>
              <a:picLocks noChangeAspect="1"/>
            </p:cNvPicPr>
            <p:nvPr/>
          </p:nvPicPr>
          <p:blipFill>
            <a:blip r:embed="rId3"/>
            <a:stretch>
              <a:fillRect/>
            </a:stretch>
          </p:blipFill>
          <p:spPr>
            <a:xfrm>
              <a:off x="5233266" y="3562700"/>
              <a:ext cx="3248352" cy="2436263"/>
            </a:xfrm>
            <a:prstGeom prst="rect">
              <a:avLst/>
            </a:prstGeom>
          </p:spPr>
        </p:pic>
        <p:pic>
          <p:nvPicPr>
            <p:cNvPr id="19" name="Picture 18" descr="Chart, scatter chart&#10;&#10;Description automatically generated">
              <a:extLst>
                <a:ext uri="{FF2B5EF4-FFF2-40B4-BE49-F238E27FC236}">
                  <a16:creationId xmlns:a16="http://schemas.microsoft.com/office/drawing/2014/main" id="{B1D8096B-977D-F396-D41F-98C17AE7E560}"/>
                </a:ext>
              </a:extLst>
            </p:cNvPr>
            <p:cNvPicPr>
              <a:picLocks noChangeAspect="1"/>
            </p:cNvPicPr>
            <p:nvPr/>
          </p:nvPicPr>
          <p:blipFill>
            <a:blip r:embed="rId4"/>
            <a:stretch>
              <a:fillRect/>
            </a:stretch>
          </p:blipFill>
          <p:spPr>
            <a:xfrm>
              <a:off x="8589914" y="708850"/>
              <a:ext cx="3248352" cy="2526495"/>
            </a:xfrm>
            <a:prstGeom prst="rect">
              <a:avLst/>
            </a:prstGeom>
          </p:spPr>
        </p:pic>
        <p:pic>
          <p:nvPicPr>
            <p:cNvPr id="21" name="Picture 20" descr="Chart&#10;&#10;Description automatically generated">
              <a:extLst>
                <a:ext uri="{FF2B5EF4-FFF2-40B4-BE49-F238E27FC236}">
                  <a16:creationId xmlns:a16="http://schemas.microsoft.com/office/drawing/2014/main" id="{715C14CC-12FE-4C88-B45C-8DAC886E21B3}"/>
                </a:ext>
              </a:extLst>
            </p:cNvPr>
            <p:cNvPicPr>
              <a:picLocks noChangeAspect="1"/>
            </p:cNvPicPr>
            <p:nvPr/>
          </p:nvPicPr>
          <p:blipFill>
            <a:blip r:embed="rId5"/>
            <a:stretch>
              <a:fillRect/>
            </a:stretch>
          </p:blipFill>
          <p:spPr>
            <a:xfrm>
              <a:off x="8589914" y="3643909"/>
              <a:ext cx="3248352" cy="2273846"/>
            </a:xfrm>
            <a:prstGeom prst="rect">
              <a:avLst/>
            </a:prstGeom>
          </p:spPr>
        </p:pic>
      </p:grpSp>
      <p:sp>
        <p:nvSpPr>
          <p:cNvPr id="24" name="TextBox 23">
            <a:extLst>
              <a:ext uri="{FF2B5EF4-FFF2-40B4-BE49-F238E27FC236}">
                <a16:creationId xmlns:a16="http://schemas.microsoft.com/office/drawing/2014/main" id="{93150F25-8B1C-6334-BD2F-E31D9E2D6FEC}"/>
              </a:ext>
            </a:extLst>
          </p:cNvPr>
          <p:cNvSpPr txBox="1"/>
          <p:nvPr/>
        </p:nvSpPr>
        <p:spPr>
          <a:xfrm>
            <a:off x="5043506" y="512097"/>
            <a:ext cx="412283"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a:t>
            </a:r>
          </a:p>
        </p:txBody>
      </p:sp>
      <p:sp>
        <p:nvSpPr>
          <p:cNvPr id="27" name="TextBox 26">
            <a:extLst>
              <a:ext uri="{FF2B5EF4-FFF2-40B4-BE49-F238E27FC236}">
                <a16:creationId xmlns:a16="http://schemas.microsoft.com/office/drawing/2014/main" id="{8DC5D6A4-AB17-A078-B2D6-7BC12961DF5B}"/>
              </a:ext>
            </a:extLst>
          </p:cNvPr>
          <p:cNvSpPr txBox="1"/>
          <p:nvPr/>
        </p:nvSpPr>
        <p:spPr>
          <a:xfrm>
            <a:off x="8323278" y="500655"/>
            <a:ext cx="45887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(b)</a:t>
            </a:r>
          </a:p>
        </p:txBody>
      </p:sp>
      <p:sp>
        <p:nvSpPr>
          <p:cNvPr id="31" name="TextBox 30">
            <a:extLst>
              <a:ext uri="{FF2B5EF4-FFF2-40B4-BE49-F238E27FC236}">
                <a16:creationId xmlns:a16="http://schemas.microsoft.com/office/drawing/2014/main" id="{D26C0F00-E0C7-5EAF-8DB3-2BB3DB2F7CB0}"/>
              </a:ext>
            </a:extLst>
          </p:cNvPr>
          <p:cNvSpPr txBox="1"/>
          <p:nvPr/>
        </p:nvSpPr>
        <p:spPr>
          <a:xfrm>
            <a:off x="5043506" y="3296335"/>
            <a:ext cx="412284"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a:t>
            </a:r>
          </a:p>
        </p:txBody>
      </p:sp>
      <p:sp>
        <p:nvSpPr>
          <p:cNvPr id="33" name="TextBox 32">
            <a:extLst>
              <a:ext uri="{FF2B5EF4-FFF2-40B4-BE49-F238E27FC236}">
                <a16:creationId xmlns:a16="http://schemas.microsoft.com/office/drawing/2014/main" id="{EC01D38E-7769-D147-72E9-23A9324FA641}"/>
              </a:ext>
            </a:extLst>
          </p:cNvPr>
          <p:cNvSpPr txBox="1"/>
          <p:nvPr/>
        </p:nvSpPr>
        <p:spPr>
          <a:xfrm>
            <a:off x="8336449" y="3338717"/>
            <a:ext cx="458869"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a:t>
            </a:r>
          </a:p>
        </p:txBody>
      </p:sp>
    </p:spTree>
    <p:extLst>
      <p:ext uri="{BB962C8B-B14F-4D97-AF65-F5344CB8AC3E}">
        <p14:creationId xmlns:p14="http://schemas.microsoft.com/office/powerpoint/2010/main" val="4126911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F178-4487-FEFF-59A4-519289006FBC}"/>
              </a:ext>
            </a:extLst>
          </p:cNvPr>
          <p:cNvSpPr>
            <a:spLocks noGrp="1"/>
          </p:cNvSpPr>
          <p:nvPr>
            <p:ph type="title"/>
          </p:nvPr>
        </p:nvSpPr>
        <p:spPr>
          <a:xfrm>
            <a:off x="37020" y="306735"/>
            <a:ext cx="3200303" cy="534459"/>
          </a:xfrm>
        </p:spPr>
        <p:txBody>
          <a:bodyPr>
            <a:noAutofit/>
          </a:bodyPr>
          <a:lstStyle/>
          <a:p>
            <a:pPr algn="ctr"/>
            <a:r>
              <a:rPr lang="en-US" sz="1400" b="1" dirty="0">
                <a:latin typeface="+mn-lt"/>
              </a:rPr>
              <a:t>Model Fitting Posterior Summary: Model (Hyper)Parameters Posterior Samples</a:t>
            </a:r>
          </a:p>
        </p:txBody>
      </p:sp>
      <p:graphicFrame>
        <p:nvGraphicFramePr>
          <p:cNvPr id="16" name="Table 49">
            <a:extLst>
              <a:ext uri="{FF2B5EF4-FFF2-40B4-BE49-F238E27FC236}">
                <a16:creationId xmlns:a16="http://schemas.microsoft.com/office/drawing/2014/main" id="{C58ED05C-0136-ADB5-034F-38E9671BE0D3}"/>
              </a:ext>
            </a:extLst>
          </p:cNvPr>
          <p:cNvGraphicFramePr>
            <a:graphicFrameLocks noGrp="1"/>
          </p:cNvGraphicFramePr>
          <p:nvPr>
            <p:extLst>
              <p:ext uri="{D42A27DB-BD31-4B8C-83A1-F6EECF244321}">
                <p14:modId xmlns:p14="http://schemas.microsoft.com/office/powerpoint/2010/main" val="2968023943"/>
              </p:ext>
            </p:extLst>
          </p:nvPr>
        </p:nvGraphicFramePr>
        <p:xfrm>
          <a:off x="37020" y="957560"/>
          <a:ext cx="3200303" cy="5775960"/>
        </p:xfrm>
        <a:graphic>
          <a:graphicData uri="http://schemas.openxmlformats.org/drawingml/2006/table">
            <a:tbl>
              <a:tblPr firstRow="1" bandRow="1">
                <a:tableStyleId>{C083E6E3-FA7D-4D7B-A595-EF9225AFEA82}</a:tableStyleId>
              </a:tblPr>
              <a:tblGrid>
                <a:gridCol w="1301803">
                  <a:extLst>
                    <a:ext uri="{9D8B030D-6E8A-4147-A177-3AD203B41FA5}">
                      <a16:colId xmlns:a16="http://schemas.microsoft.com/office/drawing/2014/main" val="2761188850"/>
                    </a:ext>
                  </a:extLst>
                </a:gridCol>
                <a:gridCol w="979411">
                  <a:extLst>
                    <a:ext uri="{9D8B030D-6E8A-4147-A177-3AD203B41FA5}">
                      <a16:colId xmlns:a16="http://schemas.microsoft.com/office/drawing/2014/main" val="84417456"/>
                    </a:ext>
                  </a:extLst>
                </a:gridCol>
                <a:gridCol w="919089">
                  <a:extLst>
                    <a:ext uri="{9D8B030D-6E8A-4147-A177-3AD203B41FA5}">
                      <a16:colId xmlns:a16="http://schemas.microsoft.com/office/drawing/2014/main" val="434080575"/>
                    </a:ext>
                  </a:extLst>
                </a:gridCol>
              </a:tblGrid>
              <a:tr h="258071">
                <a:tc gridSpan="3">
                  <a:txBody>
                    <a:bodyPr/>
                    <a:lstStyle/>
                    <a:p>
                      <a:r>
                        <a:rPr lang="en-US" sz="1200" b="1" dirty="0"/>
                        <a:t>Model Parameters</a:t>
                      </a:r>
                      <a:endParaRPr lang="en-US" sz="1200" b="1"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0262504"/>
                  </a:ext>
                </a:extLst>
              </a:tr>
              <a:tr h="243734">
                <a:tc>
                  <a:txBody>
                    <a:bodyPr/>
                    <a:lstStyle/>
                    <a:p>
                      <a:pPr algn="just"/>
                      <a:r>
                        <a:rPr lang="en-US" sz="1100" b="1" dirty="0"/>
                        <a:t>Fixed Effects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Mean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Std. Error</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3159841"/>
                  </a:ext>
                </a:extLst>
              </a:tr>
              <a:tr h="243734">
                <a:tc>
                  <a:txBody>
                    <a:bodyPr/>
                    <a:lstStyle/>
                    <a:p>
                      <a:pPr algn="just"/>
                      <a:r>
                        <a:rPr lang="en-US" sz="1100" b="1" dirty="0"/>
                        <a:t>Intercept</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-0.46</a:t>
                      </a:r>
                    </a:p>
                  </a:txBody>
                  <a:tcPr/>
                </a:tc>
                <a:tc>
                  <a:txBody>
                    <a:bodyPr/>
                    <a:lstStyle/>
                    <a:p>
                      <a:pPr algn="just"/>
                      <a:r>
                        <a:rPr lang="en-US" sz="1100" dirty="0">
                          <a:latin typeface="Times New Roman" panose="02020603050405020304" pitchFamily="18" charset="0"/>
                          <a:cs typeface="Times New Roman" panose="02020603050405020304" pitchFamily="18" charset="0"/>
                        </a:rPr>
                        <a:t>0.47</a:t>
                      </a:r>
                    </a:p>
                  </a:txBody>
                  <a:tcPr/>
                </a:tc>
                <a:extLst>
                  <a:ext uri="{0D108BD9-81ED-4DB2-BD59-A6C34878D82A}">
                    <a16:rowId xmlns:a16="http://schemas.microsoft.com/office/drawing/2014/main" val="1602704300"/>
                  </a:ext>
                </a:extLst>
              </a:tr>
              <a:tr h="243734">
                <a:tc>
                  <a:txBody>
                    <a:bodyPr/>
                    <a:lstStyle/>
                    <a:p>
                      <a:pPr algn="just"/>
                      <a:r>
                        <a:rPr lang="en-US" sz="1100" b="1" dirty="0"/>
                        <a:t>DOS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0.13</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2727858442"/>
                  </a:ext>
                </a:extLst>
              </a:tr>
              <a:tr h="243734">
                <a:tc>
                  <a:txBody>
                    <a:bodyPr/>
                    <a:lstStyle/>
                    <a:p>
                      <a:pPr algn="just"/>
                      <a:r>
                        <a:rPr lang="en-US" sz="1100" b="1" dirty="0"/>
                        <a:t>DLI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0.17</a:t>
                      </a:r>
                    </a:p>
                  </a:txBody>
                  <a:tcPr/>
                </a:tc>
                <a:tc>
                  <a:txBody>
                    <a:bodyPr/>
                    <a:lstStyle/>
                    <a:p>
                      <a:pPr algn="just"/>
                      <a:r>
                        <a:rPr lang="en-US" sz="1100" dirty="0">
                          <a:latin typeface="Times New Roman" panose="02020603050405020304" pitchFamily="18" charset="0"/>
                          <a:cs typeface="Times New Roman" panose="02020603050405020304" pitchFamily="18" charset="0"/>
                        </a:rPr>
                        <a:t>0.02</a:t>
                      </a:r>
                    </a:p>
                  </a:txBody>
                  <a:tcPr/>
                </a:tc>
                <a:extLst>
                  <a:ext uri="{0D108BD9-81ED-4DB2-BD59-A6C34878D82A}">
                    <a16:rowId xmlns:a16="http://schemas.microsoft.com/office/drawing/2014/main" val="4162293765"/>
                  </a:ext>
                </a:extLst>
              </a:tr>
              <a:tr h="243734">
                <a:tc>
                  <a:txBody>
                    <a:bodyPr/>
                    <a:lstStyle/>
                    <a:p>
                      <a:pPr algn="just"/>
                      <a:r>
                        <a:rPr lang="en-US" sz="1100" b="1" dirty="0"/>
                        <a:t>DMI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0.22</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1229374171"/>
                  </a:ext>
                </a:extLst>
              </a:tr>
              <a:tr h="243734">
                <a:tc>
                  <a:txBody>
                    <a:bodyPr/>
                    <a:lstStyle/>
                    <a:p>
                      <a:pPr algn="just"/>
                      <a:r>
                        <a:rPr lang="en-US" sz="1100" b="1" dirty="0"/>
                        <a:t>Log-Sigma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-2.59</a:t>
                      </a:r>
                    </a:p>
                  </a:txBody>
                  <a:tcPr/>
                </a:tc>
                <a:tc>
                  <a:txBody>
                    <a:bodyPr/>
                    <a:lstStyle/>
                    <a:p>
                      <a:pPr algn="just"/>
                      <a:r>
                        <a:rPr lang="en-US" sz="1100" dirty="0">
                          <a:latin typeface="Times New Roman" panose="02020603050405020304" pitchFamily="18" charset="0"/>
                          <a:cs typeface="Times New Roman" panose="02020603050405020304" pitchFamily="18" charset="0"/>
                        </a:rPr>
                        <a:t>1.29</a:t>
                      </a:r>
                    </a:p>
                  </a:txBody>
                  <a:tcPr/>
                </a:tc>
                <a:extLst>
                  <a:ext uri="{0D108BD9-81ED-4DB2-BD59-A6C34878D82A}">
                    <a16:rowId xmlns:a16="http://schemas.microsoft.com/office/drawing/2014/main" val="606173889"/>
                  </a:ext>
                </a:extLst>
              </a:tr>
              <a:tr h="243734">
                <a:tc>
                  <a:txBody>
                    <a:bodyPr/>
                    <a:lstStyle/>
                    <a:p>
                      <a:pPr algn="just"/>
                      <a:r>
                        <a:rPr lang="en-US" sz="1100" b="1" dirty="0"/>
                        <a:t>Log-Rho</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1.80</a:t>
                      </a:r>
                    </a:p>
                  </a:txBody>
                  <a:tcPr/>
                </a:tc>
                <a:tc>
                  <a:txBody>
                    <a:bodyPr/>
                    <a:lstStyle/>
                    <a:p>
                      <a:pPr algn="just"/>
                      <a:r>
                        <a:rPr lang="en-US" sz="1100" dirty="0">
                          <a:latin typeface="Times New Roman" panose="02020603050405020304" pitchFamily="18" charset="0"/>
                          <a:cs typeface="Times New Roman" panose="02020603050405020304" pitchFamily="18" charset="0"/>
                        </a:rPr>
                        <a:t>0.76</a:t>
                      </a:r>
                    </a:p>
                  </a:txBody>
                  <a:tcPr/>
                </a:tc>
                <a:extLst>
                  <a:ext uri="{0D108BD9-81ED-4DB2-BD59-A6C34878D82A}">
                    <a16:rowId xmlns:a16="http://schemas.microsoft.com/office/drawing/2014/main" val="1898592471"/>
                  </a:ext>
                </a:extLst>
              </a:tr>
              <a:tr h="243734">
                <a:tc>
                  <a:txBody>
                    <a:bodyPr/>
                    <a:lstStyle/>
                    <a:p>
                      <a:pPr algn="just"/>
                      <a:r>
                        <a:rPr lang="en-US" sz="1100" b="1" dirty="0"/>
                        <a:t>Logit-Lambda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-7.25</a:t>
                      </a:r>
                    </a:p>
                  </a:txBody>
                  <a:tcPr/>
                </a:tc>
                <a:tc>
                  <a:txBody>
                    <a:bodyPr/>
                    <a:lstStyle/>
                    <a:p>
                      <a:pPr algn="just"/>
                      <a:r>
                        <a:rPr lang="en-US" sz="1100" dirty="0">
                          <a:latin typeface="Times New Roman" panose="02020603050405020304" pitchFamily="18" charset="0"/>
                          <a:cs typeface="Times New Roman" panose="02020603050405020304" pitchFamily="18" charset="0"/>
                        </a:rPr>
                        <a:t>5.23</a:t>
                      </a:r>
                    </a:p>
                  </a:txBody>
                  <a:tcPr/>
                </a:tc>
                <a:extLst>
                  <a:ext uri="{0D108BD9-81ED-4DB2-BD59-A6C34878D82A}">
                    <a16:rowId xmlns:a16="http://schemas.microsoft.com/office/drawing/2014/main" val="2972235867"/>
                  </a:ext>
                </a:extLst>
              </a:tr>
              <a:tr h="24373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1" dirty="0"/>
                        <a:t>Log-Precision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0.37</a:t>
                      </a:r>
                    </a:p>
                  </a:txBody>
                  <a:tcPr/>
                </a:tc>
                <a:tc>
                  <a:txBody>
                    <a:bodyPr/>
                    <a:lstStyle/>
                    <a:p>
                      <a:pPr algn="just"/>
                      <a:r>
                        <a:rPr lang="en-US" sz="1100" dirty="0">
                          <a:latin typeface="Times New Roman" panose="02020603050405020304" pitchFamily="18" charset="0"/>
                          <a:cs typeface="Times New Roman" panose="02020603050405020304" pitchFamily="18" charset="0"/>
                        </a:rPr>
                        <a:t>0.12</a:t>
                      </a:r>
                    </a:p>
                  </a:txBody>
                  <a:tcPr/>
                </a:tc>
                <a:extLst>
                  <a:ext uri="{0D108BD9-81ED-4DB2-BD59-A6C34878D82A}">
                    <a16:rowId xmlns:a16="http://schemas.microsoft.com/office/drawing/2014/main" val="4175341140"/>
                  </a:ext>
                </a:extLst>
              </a:tr>
              <a:tr h="716864">
                <a:tc>
                  <a:txBody>
                    <a:bodyPr/>
                    <a:lstStyle/>
                    <a:p>
                      <a:pPr algn="just"/>
                      <a:r>
                        <a:rPr lang="en-US" sz="1100" b="1" dirty="0"/>
                        <a:t>Objective Function-Negative Log Likelihood (NLL)</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100" dirty="0">
                          <a:effectLst/>
                        </a:rPr>
                        <a:t>-11089.45</a:t>
                      </a: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67315010"/>
                  </a:ext>
                </a:extLst>
              </a:tr>
              <a:tr h="559154">
                <a:tc>
                  <a:txBody>
                    <a:bodyPr/>
                    <a:lstStyle/>
                    <a:p>
                      <a:pPr algn="just"/>
                      <a:r>
                        <a:rPr lang="en-US" sz="1100" b="1" dirty="0"/>
                        <a:t>Priors-Negative Log Likelihood (NLL Priors)</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100" dirty="0">
                          <a:effectLst/>
                        </a:rPr>
                        <a:t>-11967.34</a:t>
                      </a: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8887095"/>
                  </a:ext>
                </a:extLst>
              </a:tr>
              <a:tr h="243734">
                <a:tc gridSpan="2">
                  <a:txBody>
                    <a:bodyPr/>
                    <a:lstStyle/>
                    <a:p>
                      <a:pPr algn="just"/>
                      <a:r>
                        <a:rPr lang="en-US" sz="1100" b="1" dirty="0"/>
                        <a:t>Out Sample (block) Performance</a:t>
                      </a:r>
                      <a:endParaRPr lang="en-US" sz="1100" b="1" dirty="0">
                        <a:latin typeface="Times New Roman" panose="02020603050405020304" pitchFamily="18" charset="0"/>
                        <a:cs typeface="Times New Roman" panose="02020603050405020304" pitchFamily="18" charset="0"/>
                      </a:endParaRPr>
                    </a:p>
                  </a:txBody>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txBody>
                  <a:tcPr/>
                </a:tc>
                <a:tc>
                  <a:txBody>
                    <a:bodyPr/>
                    <a:lstStyle/>
                    <a:p>
                      <a:pPr algn="just"/>
                      <a:r>
                        <a:rPr lang="en-US" sz="1100" b="1">
                          <a:latin typeface="Times New Roman" panose="02020603050405020304" pitchFamily="18" charset="0"/>
                          <a:cs typeface="Times New Roman" panose="02020603050405020304" pitchFamily="18" charset="0"/>
                        </a:rPr>
                        <a:t>Value</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1620356"/>
                  </a:ext>
                </a:extLst>
              </a:tr>
              <a:tr h="243734">
                <a:tc gridSpan="2">
                  <a:txBody>
                    <a:bodyPr/>
                    <a:lstStyle/>
                    <a:p>
                      <a:pPr algn="just"/>
                      <a:r>
                        <a:rPr lang="en-US" sz="1100" b="1" dirty="0">
                          <a:latin typeface="Times New Roman" panose="02020603050405020304" pitchFamily="18" charset="0"/>
                          <a:cs typeface="Times New Roman" panose="02020603050405020304" pitchFamily="18" charset="0"/>
                        </a:rPr>
                        <a:t>R</a:t>
                      </a:r>
                      <a:r>
                        <a:rPr lang="en-US" sz="1100" b="1" baseline="30000"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0.70</a:t>
                      </a:r>
                    </a:p>
                  </a:txBody>
                  <a:tcPr/>
                </a:tc>
                <a:extLst>
                  <a:ext uri="{0D108BD9-81ED-4DB2-BD59-A6C34878D82A}">
                    <a16:rowId xmlns:a16="http://schemas.microsoft.com/office/drawing/2014/main" val="3841644322"/>
                  </a:ext>
                </a:extLst>
              </a:tr>
              <a:tr h="243734">
                <a:tc gridSpan="2">
                  <a:txBody>
                    <a:bodyPr/>
                    <a:lstStyle/>
                    <a:p>
                      <a:pPr algn="just"/>
                      <a:r>
                        <a:rPr lang="en-US" sz="1100" b="1" dirty="0"/>
                        <a:t>RMSE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99.26</a:t>
                      </a:r>
                    </a:p>
                  </a:txBody>
                  <a:tcPr/>
                </a:tc>
                <a:extLst>
                  <a:ext uri="{0D108BD9-81ED-4DB2-BD59-A6C34878D82A}">
                    <a16:rowId xmlns:a16="http://schemas.microsoft.com/office/drawing/2014/main" val="3159257453"/>
                  </a:ext>
                </a:extLst>
              </a:tr>
              <a:tr h="243734">
                <a:tc gridSpan="2">
                  <a:txBody>
                    <a:bodyPr/>
                    <a:lstStyle/>
                    <a:p>
                      <a:pPr algn="just"/>
                      <a:r>
                        <a:rPr lang="en-US" sz="1100" b="1" dirty="0"/>
                        <a:t>MAE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42.39</a:t>
                      </a:r>
                    </a:p>
                  </a:txBody>
                  <a:tcPr/>
                </a:tc>
                <a:extLst>
                  <a:ext uri="{0D108BD9-81ED-4DB2-BD59-A6C34878D82A}">
                    <a16:rowId xmlns:a16="http://schemas.microsoft.com/office/drawing/2014/main" val="1201266467"/>
                  </a:ext>
                </a:extLst>
              </a:tr>
              <a:tr h="243734">
                <a:tc gridSpan="2">
                  <a:txBody>
                    <a:bodyPr/>
                    <a:lstStyle/>
                    <a:p>
                      <a:pPr algn="just"/>
                      <a:r>
                        <a:rPr lang="en-US" sz="1100" b="1" dirty="0"/>
                        <a:t>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0.84</a:t>
                      </a:r>
                    </a:p>
                  </a:txBody>
                  <a:tcPr/>
                </a:tc>
                <a:extLst>
                  <a:ext uri="{0D108BD9-81ED-4DB2-BD59-A6C34878D82A}">
                    <a16:rowId xmlns:a16="http://schemas.microsoft.com/office/drawing/2014/main" val="4211955569"/>
                  </a:ext>
                </a:extLst>
              </a:tr>
              <a:tr h="243734">
                <a:tc gridSpan="2">
                  <a:txBody>
                    <a:bodyPr/>
                    <a:lstStyle/>
                    <a:p>
                      <a:pPr algn="just"/>
                      <a:r>
                        <a:rPr lang="en-US" sz="1100" b="1" dirty="0"/>
                        <a:t>Spearman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416505329"/>
                  </a:ext>
                </a:extLst>
              </a:tr>
              <a:tr h="243734">
                <a:tc gridSpan="2">
                  <a:txBody>
                    <a:bodyPr/>
                    <a:lstStyle/>
                    <a:p>
                      <a:pPr algn="just"/>
                      <a:r>
                        <a:rPr lang="en-US" sz="1100" b="1" dirty="0"/>
                        <a:t>Log-Pearson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1981073"/>
                  </a:ext>
                </a:extLst>
              </a:tr>
            </a:tbl>
          </a:graphicData>
        </a:graphic>
      </p:graphicFrame>
      <p:grpSp>
        <p:nvGrpSpPr>
          <p:cNvPr id="56" name="Group 55">
            <a:extLst>
              <a:ext uri="{FF2B5EF4-FFF2-40B4-BE49-F238E27FC236}">
                <a16:creationId xmlns:a16="http://schemas.microsoft.com/office/drawing/2014/main" id="{5EADA07A-2F9A-9024-DA08-EBFA0A97DBFA}"/>
              </a:ext>
            </a:extLst>
          </p:cNvPr>
          <p:cNvGrpSpPr/>
          <p:nvPr/>
        </p:nvGrpSpPr>
        <p:grpSpPr>
          <a:xfrm>
            <a:off x="3320068" y="306735"/>
            <a:ext cx="8364087" cy="6049946"/>
            <a:chOff x="3668971" y="476040"/>
            <a:chExt cx="8466270" cy="6211665"/>
          </a:xfrm>
        </p:grpSpPr>
        <p:grpSp>
          <p:nvGrpSpPr>
            <p:cNvPr id="31" name="Group 30">
              <a:extLst>
                <a:ext uri="{FF2B5EF4-FFF2-40B4-BE49-F238E27FC236}">
                  <a16:creationId xmlns:a16="http://schemas.microsoft.com/office/drawing/2014/main" id="{A51A9B23-DE28-AAF6-2FCE-A67D3FF13930}"/>
                </a:ext>
              </a:extLst>
            </p:cNvPr>
            <p:cNvGrpSpPr/>
            <p:nvPr/>
          </p:nvGrpSpPr>
          <p:grpSpPr>
            <a:xfrm>
              <a:off x="3668971" y="476040"/>
              <a:ext cx="8432815" cy="3541391"/>
              <a:chOff x="4538724" y="449659"/>
              <a:chExt cx="8432815" cy="3542585"/>
            </a:xfrm>
          </p:grpSpPr>
          <p:grpSp>
            <p:nvGrpSpPr>
              <p:cNvPr id="14" name="Group 13">
                <a:extLst>
                  <a:ext uri="{FF2B5EF4-FFF2-40B4-BE49-F238E27FC236}">
                    <a16:creationId xmlns:a16="http://schemas.microsoft.com/office/drawing/2014/main" id="{B4234E04-D56E-CAB4-E853-A5FE9590EFE1}"/>
                  </a:ext>
                </a:extLst>
              </p:cNvPr>
              <p:cNvGrpSpPr/>
              <p:nvPr/>
            </p:nvGrpSpPr>
            <p:grpSpPr>
              <a:xfrm>
                <a:off x="5776340" y="449659"/>
                <a:ext cx="7195199" cy="284499"/>
                <a:chOff x="5630707" y="16792"/>
                <a:chExt cx="7612862" cy="302578"/>
              </a:xfrm>
            </p:grpSpPr>
            <p:sp>
              <p:nvSpPr>
                <p:cNvPr id="9" name="TextBox 8">
                  <a:extLst>
                    <a:ext uri="{FF2B5EF4-FFF2-40B4-BE49-F238E27FC236}">
                      <a16:creationId xmlns:a16="http://schemas.microsoft.com/office/drawing/2014/main" id="{7338DB98-B361-4AD4-2604-ADE2583BAFF9}"/>
                    </a:ext>
                  </a:extLst>
                </p:cNvPr>
                <p:cNvSpPr txBox="1"/>
                <p:nvPr/>
              </p:nvSpPr>
              <p:spPr>
                <a:xfrm>
                  <a:off x="5630707" y="25482"/>
                  <a:ext cx="1300115" cy="286010"/>
                </a:xfrm>
                <a:prstGeom prst="rect">
                  <a:avLst/>
                </a:prstGeom>
                <a:noFill/>
              </p:spPr>
              <p:txBody>
                <a:bodyPr wrap="none" rtlCol="0">
                  <a:spAutoFit/>
                </a:bodyPr>
                <a:lstStyle/>
                <a:p>
                  <a:r>
                    <a:rPr lang="en-US" sz="1200" b="1" dirty="0"/>
                    <a:t>Model Summary</a:t>
                  </a:r>
                </a:p>
              </p:txBody>
            </p:sp>
            <p:sp>
              <p:nvSpPr>
                <p:cNvPr id="60" name="TextBox 59">
                  <a:extLst>
                    <a:ext uri="{FF2B5EF4-FFF2-40B4-BE49-F238E27FC236}">
                      <a16:creationId xmlns:a16="http://schemas.microsoft.com/office/drawing/2014/main" id="{3D376227-20D5-83E8-0AA6-5F82DA4DB946}"/>
                    </a:ext>
                  </a:extLst>
                </p:cNvPr>
                <p:cNvSpPr txBox="1"/>
                <p:nvPr/>
              </p:nvSpPr>
              <p:spPr>
                <a:xfrm>
                  <a:off x="8265279" y="16792"/>
                  <a:ext cx="4978290" cy="302578"/>
                </a:xfrm>
                <a:prstGeom prst="rect">
                  <a:avLst/>
                </a:prstGeom>
                <a:noFill/>
              </p:spPr>
              <p:txBody>
                <a:bodyPr wrap="square" rtlCol="0">
                  <a:spAutoFit/>
                </a:bodyPr>
                <a:lstStyle/>
                <a:p>
                  <a:r>
                    <a:rPr lang="en-US" sz="1200" b="1" dirty="0"/>
                    <a:t>Model (Hyper)Parameters Priors and Asymptotic Posterior Samples</a:t>
                  </a:r>
                </a:p>
              </p:txBody>
            </p:sp>
          </p:grpSp>
          <p:sp>
            <p:nvSpPr>
              <p:cNvPr id="45" name="TextBox 44">
                <a:extLst>
                  <a:ext uri="{FF2B5EF4-FFF2-40B4-BE49-F238E27FC236}">
                    <a16:creationId xmlns:a16="http://schemas.microsoft.com/office/drawing/2014/main" id="{6DB5958F-F4BF-FCBB-9691-5C0F0A8646F3}"/>
                  </a:ext>
                </a:extLst>
              </p:cNvPr>
              <p:cNvSpPr txBox="1"/>
              <p:nvPr/>
            </p:nvSpPr>
            <p:spPr>
              <a:xfrm>
                <a:off x="4538724" y="3737762"/>
                <a:ext cx="277165" cy="254482"/>
              </a:xfrm>
              <a:prstGeom prst="rect">
                <a:avLst/>
              </a:prstGeom>
              <a:noFill/>
            </p:spPr>
            <p:txBody>
              <a:bodyPr wrap="none" rtlCol="0">
                <a:normAutofit/>
              </a:bodyPr>
              <a:lstStyle/>
              <a:p>
                <a:pPr>
                  <a:lnSpc>
                    <a:spcPct val="90000"/>
                  </a:lnSpc>
                  <a:spcAft>
                    <a:spcPts val="600"/>
                  </a:spcAft>
                </a:pPr>
                <a:r>
                  <a:rPr lang="en-US" sz="1100" dirty="0">
                    <a:latin typeface="Times New Roman" panose="02020603050405020304" pitchFamily="18" charset="0"/>
                    <a:cs typeface="Times New Roman" panose="02020603050405020304" pitchFamily="18" charset="0"/>
                  </a:rPr>
                  <a:t>(b)</a:t>
                </a:r>
              </a:p>
            </p:txBody>
          </p:sp>
        </p:grpSp>
        <p:pic>
          <p:nvPicPr>
            <p:cNvPr id="20" name="Picture 19" descr="Chart, scatter chart&#10;&#10;Description automatically generated">
              <a:extLst>
                <a:ext uri="{FF2B5EF4-FFF2-40B4-BE49-F238E27FC236}">
                  <a16:creationId xmlns:a16="http://schemas.microsoft.com/office/drawing/2014/main" id="{2474314C-73D0-914A-90E6-8846644C8DA3}"/>
                </a:ext>
              </a:extLst>
            </p:cNvPr>
            <p:cNvPicPr>
              <a:picLocks noChangeAspect="1"/>
            </p:cNvPicPr>
            <p:nvPr/>
          </p:nvPicPr>
          <p:blipFill>
            <a:blip r:embed="rId2"/>
            <a:stretch>
              <a:fillRect/>
            </a:stretch>
          </p:blipFill>
          <p:spPr>
            <a:xfrm>
              <a:off x="3696201" y="1149995"/>
              <a:ext cx="3309470" cy="2206314"/>
            </a:xfrm>
            <a:prstGeom prst="rect">
              <a:avLst/>
            </a:prstGeom>
          </p:spPr>
        </p:pic>
        <p:sp>
          <p:nvSpPr>
            <p:cNvPr id="25" name="TextBox 24">
              <a:extLst>
                <a:ext uri="{FF2B5EF4-FFF2-40B4-BE49-F238E27FC236}">
                  <a16:creationId xmlns:a16="http://schemas.microsoft.com/office/drawing/2014/main" id="{DC9636F9-F3E5-ABCD-7B2B-CBAD5AE6A1A6}"/>
                </a:ext>
              </a:extLst>
            </p:cNvPr>
            <p:cNvSpPr txBox="1"/>
            <p:nvPr/>
          </p:nvSpPr>
          <p:spPr>
            <a:xfrm>
              <a:off x="3724167" y="917209"/>
              <a:ext cx="277165" cy="254482"/>
            </a:xfrm>
            <a:prstGeom prst="rect">
              <a:avLst/>
            </a:prstGeom>
            <a:noFill/>
          </p:spPr>
          <p:txBody>
            <a:bodyPr wrap="none" rtlCol="0">
              <a:normAutofit/>
            </a:bodyPr>
            <a:lstStyle/>
            <a:p>
              <a:pPr>
                <a:lnSpc>
                  <a:spcPct val="90000"/>
                </a:lnSpc>
                <a:spcAft>
                  <a:spcPts val="600"/>
                </a:spcAft>
              </a:pPr>
              <a:r>
                <a:rPr lang="en-US" sz="1100" dirty="0">
                  <a:latin typeface="Times New Roman" panose="02020603050405020304" pitchFamily="18" charset="0"/>
                  <a:cs typeface="Times New Roman" panose="02020603050405020304" pitchFamily="18" charset="0"/>
                </a:rPr>
                <a:t>(a)</a:t>
              </a:r>
            </a:p>
          </p:txBody>
        </p:sp>
        <p:grpSp>
          <p:nvGrpSpPr>
            <p:cNvPr id="44" name="Group 43">
              <a:extLst>
                <a:ext uri="{FF2B5EF4-FFF2-40B4-BE49-F238E27FC236}">
                  <a16:creationId xmlns:a16="http://schemas.microsoft.com/office/drawing/2014/main" id="{6ABC0A93-8955-23D5-8585-54EA426A82AB}"/>
                </a:ext>
              </a:extLst>
            </p:cNvPr>
            <p:cNvGrpSpPr/>
            <p:nvPr/>
          </p:nvGrpSpPr>
          <p:grpSpPr>
            <a:xfrm>
              <a:off x="7081140" y="917209"/>
              <a:ext cx="5054101" cy="5669826"/>
              <a:chOff x="7137899" y="786836"/>
              <a:chExt cx="5054101" cy="5669826"/>
            </a:xfrm>
          </p:grpSpPr>
          <p:pic>
            <p:nvPicPr>
              <p:cNvPr id="29" name="Picture 28" descr="Chart, line chart&#10;&#10;Description automatically generated">
                <a:extLst>
                  <a:ext uri="{FF2B5EF4-FFF2-40B4-BE49-F238E27FC236}">
                    <a16:creationId xmlns:a16="http://schemas.microsoft.com/office/drawing/2014/main" id="{0421C873-A976-31BF-AD7E-67DA9F44A6D6}"/>
                  </a:ext>
                </a:extLst>
              </p:cNvPr>
              <p:cNvPicPr>
                <a:picLocks noChangeAspect="1"/>
              </p:cNvPicPr>
              <p:nvPr/>
            </p:nvPicPr>
            <p:blipFill>
              <a:blip r:embed="rId3"/>
              <a:stretch>
                <a:fillRect/>
              </a:stretch>
            </p:blipFill>
            <p:spPr>
              <a:xfrm>
                <a:off x="7323390" y="1041318"/>
                <a:ext cx="2402199" cy="1282313"/>
              </a:xfrm>
              <a:prstGeom prst="rect">
                <a:avLst/>
              </a:prstGeom>
            </p:spPr>
          </p:pic>
          <p:pic>
            <p:nvPicPr>
              <p:cNvPr id="30" name="Picture 29">
                <a:extLst>
                  <a:ext uri="{FF2B5EF4-FFF2-40B4-BE49-F238E27FC236}">
                    <a16:creationId xmlns:a16="http://schemas.microsoft.com/office/drawing/2014/main" id="{61BE1CE2-B58B-5E7C-20C8-32752ED6A74A}"/>
                  </a:ext>
                </a:extLst>
              </p:cNvPr>
              <p:cNvPicPr>
                <a:picLocks noChangeAspect="1"/>
              </p:cNvPicPr>
              <p:nvPr/>
            </p:nvPicPr>
            <p:blipFill>
              <a:blip r:embed="rId4"/>
              <a:stretch>
                <a:fillRect/>
              </a:stretch>
            </p:blipFill>
            <p:spPr>
              <a:xfrm>
                <a:off x="9756347" y="1041318"/>
                <a:ext cx="2402199" cy="1282313"/>
              </a:xfrm>
              <a:prstGeom prst="rect">
                <a:avLst/>
              </a:prstGeom>
            </p:spPr>
          </p:pic>
          <p:pic>
            <p:nvPicPr>
              <p:cNvPr id="32" name="Picture 31" descr="Chart, line chart&#10;&#10;Description automatically generated">
                <a:extLst>
                  <a:ext uri="{FF2B5EF4-FFF2-40B4-BE49-F238E27FC236}">
                    <a16:creationId xmlns:a16="http://schemas.microsoft.com/office/drawing/2014/main" id="{C86358A1-26E6-EC1F-3E1A-E53D3D3C627A}"/>
                  </a:ext>
                </a:extLst>
              </p:cNvPr>
              <p:cNvPicPr>
                <a:picLocks noChangeAspect="1"/>
              </p:cNvPicPr>
              <p:nvPr/>
            </p:nvPicPr>
            <p:blipFill>
              <a:blip r:embed="rId5"/>
              <a:stretch>
                <a:fillRect/>
              </a:stretch>
            </p:blipFill>
            <p:spPr>
              <a:xfrm>
                <a:off x="7292633" y="3107834"/>
                <a:ext cx="2402196" cy="1282312"/>
              </a:xfrm>
              <a:prstGeom prst="rect">
                <a:avLst/>
              </a:prstGeom>
            </p:spPr>
          </p:pic>
          <p:pic>
            <p:nvPicPr>
              <p:cNvPr id="33" name="Picture 32" descr="Chart, line chart&#10;&#10;Description automatically generated">
                <a:extLst>
                  <a:ext uri="{FF2B5EF4-FFF2-40B4-BE49-F238E27FC236}">
                    <a16:creationId xmlns:a16="http://schemas.microsoft.com/office/drawing/2014/main" id="{900EF30C-BEC4-43A0-DC8F-0056A0DFD8ED}"/>
                  </a:ext>
                </a:extLst>
              </p:cNvPr>
              <p:cNvPicPr>
                <a:picLocks noChangeAspect="1"/>
              </p:cNvPicPr>
              <p:nvPr/>
            </p:nvPicPr>
            <p:blipFill>
              <a:blip r:embed="rId6"/>
              <a:stretch>
                <a:fillRect/>
              </a:stretch>
            </p:blipFill>
            <p:spPr>
              <a:xfrm>
                <a:off x="9725589" y="3107833"/>
                <a:ext cx="2402200" cy="1282313"/>
              </a:xfrm>
              <a:prstGeom prst="rect">
                <a:avLst/>
              </a:prstGeom>
            </p:spPr>
          </p:pic>
          <p:pic>
            <p:nvPicPr>
              <p:cNvPr id="34" name="Picture 33" descr="Chart, line chart&#10;&#10;Description automatically generated">
                <a:extLst>
                  <a:ext uri="{FF2B5EF4-FFF2-40B4-BE49-F238E27FC236}">
                    <a16:creationId xmlns:a16="http://schemas.microsoft.com/office/drawing/2014/main" id="{093F7D08-C1EB-0DB4-58F2-69C7D197C79B}"/>
                  </a:ext>
                </a:extLst>
              </p:cNvPr>
              <p:cNvPicPr>
                <a:picLocks noChangeAspect="1"/>
              </p:cNvPicPr>
              <p:nvPr/>
            </p:nvPicPr>
            <p:blipFill>
              <a:blip r:embed="rId7"/>
              <a:stretch>
                <a:fillRect/>
              </a:stretch>
            </p:blipFill>
            <p:spPr>
              <a:xfrm>
                <a:off x="7323390" y="5174348"/>
                <a:ext cx="2402199" cy="1282313"/>
              </a:xfrm>
              <a:prstGeom prst="rect">
                <a:avLst/>
              </a:prstGeom>
            </p:spPr>
          </p:pic>
          <p:pic>
            <p:nvPicPr>
              <p:cNvPr id="35" name="Picture 34" descr="Chart, line chart&#10;&#10;Description automatically generated">
                <a:extLst>
                  <a:ext uri="{FF2B5EF4-FFF2-40B4-BE49-F238E27FC236}">
                    <a16:creationId xmlns:a16="http://schemas.microsoft.com/office/drawing/2014/main" id="{6558FA83-D694-1328-383C-D18B4F4364C9}"/>
                  </a:ext>
                </a:extLst>
              </p:cNvPr>
              <p:cNvPicPr>
                <a:picLocks noChangeAspect="1"/>
              </p:cNvPicPr>
              <p:nvPr/>
            </p:nvPicPr>
            <p:blipFill>
              <a:blip r:embed="rId8"/>
              <a:stretch>
                <a:fillRect/>
              </a:stretch>
            </p:blipFill>
            <p:spPr>
              <a:xfrm>
                <a:off x="9789800" y="5174348"/>
                <a:ext cx="2402200" cy="1282314"/>
              </a:xfrm>
              <a:prstGeom prst="rect">
                <a:avLst/>
              </a:prstGeom>
            </p:spPr>
          </p:pic>
          <p:sp>
            <p:nvSpPr>
              <p:cNvPr id="36" name="TextBox 35">
                <a:extLst>
                  <a:ext uri="{FF2B5EF4-FFF2-40B4-BE49-F238E27FC236}">
                    <a16:creationId xmlns:a16="http://schemas.microsoft.com/office/drawing/2014/main" id="{81AC0594-4C9C-CCC7-719F-7E9D9E5F1579}"/>
                  </a:ext>
                </a:extLst>
              </p:cNvPr>
              <p:cNvSpPr txBox="1"/>
              <p:nvPr/>
            </p:nvSpPr>
            <p:spPr>
              <a:xfrm>
                <a:off x="7137900" y="786836"/>
                <a:ext cx="370979" cy="254482"/>
              </a:xfrm>
              <a:prstGeom prst="rect">
                <a:avLst/>
              </a:prstGeom>
              <a:noFill/>
            </p:spPr>
            <p:txBody>
              <a:bodyPr wrap="none" rtlCol="0">
                <a:normAutofit/>
              </a:bodyPr>
              <a:lstStyle/>
              <a:p>
                <a:pPr>
                  <a:lnSpc>
                    <a:spcPct val="90000"/>
                  </a:lnSpc>
                  <a:spcAft>
                    <a:spcPts val="600"/>
                  </a:spcAft>
                </a:pPr>
                <a:r>
                  <a:rPr lang="en-US" sz="1100" dirty="0">
                    <a:latin typeface="Times New Roman" panose="02020603050405020304" pitchFamily="18" charset="0"/>
                    <a:cs typeface="Times New Roman" panose="02020603050405020304" pitchFamily="18" charset="0"/>
                  </a:rPr>
                  <a:t>(c.1)</a:t>
                </a:r>
              </a:p>
            </p:txBody>
          </p:sp>
          <p:sp>
            <p:nvSpPr>
              <p:cNvPr id="37" name="TextBox 36">
                <a:extLst>
                  <a:ext uri="{FF2B5EF4-FFF2-40B4-BE49-F238E27FC236}">
                    <a16:creationId xmlns:a16="http://schemas.microsoft.com/office/drawing/2014/main" id="{FB87B29A-5805-EE74-7BC7-6B008E5030A3}"/>
                  </a:ext>
                </a:extLst>
              </p:cNvPr>
              <p:cNvSpPr txBox="1"/>
              <p:nvPr/>
            </p:nvSpPr>
            <p:spPr>
              <a:xfrm>
                <a:off x="9555479" y="794520"/>
                <a:ext cx="370979" cy="254482"/>
              </a:xfrm>
              <a:prstGeom prst="rect">
                <a:avLst/>
              </a:prstGeom>
              <a:noFill/>
            </p:spPr>
            <p:txBody>
              <a:bodyPr wrap="none" rtlCol="0">
                <a:normAutofit/>
              </a:bodyPr>
              <a:lstStyle/>
              <a:p>
                <a:pPr>
                  <a:lnSpc>
                    <a:spcPct val="90000"/>
                  </a:lnSpc>
                  <a:spcAft>
                    <a:spcPts val="600"/>
                  </a:spcAft>
                </a:pPr>
                <a:r>
                  <a:rPr lang="en-US" sz="1100" dirty="0">
                    <a:latin typeface="Times New Roman" panose="02020603050405020304" pitchFamily="18" charset="0"/>
                    <a:cs typeface="Times New Roman" panose="02020603050405020304" pitchFamily="18" charset="0"/>
                  </a:rPr>
                  <a:t>(c.2)</a:t>
                </a:r>
              </a:p>
            </p:txBody>
          </p:sp>
          <p:sp>
            <p:nvSpPr>
              <p:cNvPr id="39" name="TextBox 38">
                <a:extLst>
                  <a:ext uri="{FF2B5EF4-FFF2-40B4-BE49-F238E27FC236}">
                    <a16:creationId xmlns:a16="http://schemas.microsoft.com/office/drawing/2014/main" id="{CBD517B5-B94C-A840-348D-0426AEBFEEAA}"/>
                  </a:ext>
                </a:extLst>
              </p:cNvPr>
              <p:cNvSpPr txBox="1"/>
              <p:nvPr/>
            </p:nvSpPr>
            <p:spPr>
              <a:xfrm>
                <a:off x="7137900" y="2833818"/>
                <a:ext cx="370979" cy="254482"/>
              </a:xfrm>
              <a:prstGeom prst="rect">
                <a:avLst/>
              </a:prstGeom>
              <a:noFill/>
            </p:spPr>
            <p:txBody>
              <a:bodyPr wrap="none" rtlCol="0">
                <a:normAutofit/>
              </a:bodyPr>
              <a:lstStyle/>
              <a:p>
                <a:pPr>
                  <a:lnSpc>
                    <a:spcPct val="90000"/>
                  </a:lnSpc>
                  <a:spcAft>
                    <a:spcPts val="600"/>
                  </a:spcAft>
                </a:pPr>
                <a:r>
                  <a:rPr lang="en-US" sz="1100" dirty="0">
                    <a:latin typeface="Times New Roman" panose="02020603050405020304" pitchFamily="18" charset="0"/>
                    <a:cs typeface="Times New Roman" panose="02020603050405020304" pitchFamily="18" charset="0"/>
                  </a:rPr>
                  <a:t>(c.3)</a:t>
                </a:r>
              </a:p>
            </p:txBody>
          </p:sp>
          <p:sp>
            <p:nvSpPr>
              <p:cNvPr id="41" name="TextBox 40">
                <a:extLst>
                  <a:ext uri="{FF2B5EF4-FFF2-40B4-BE49-F238E27FC236}">
                    <a16:creationId xmlns:a16="http://schemas.microsoft.com/office/drawing/2014/main" id="{9C84DCC8-6BCC-6175-57CB-91B29191DA43}"/>
                  </a:ext>
                </a:extLst>
              </p:cNvPr>
              <p:cNvSpPr txBox="1"/>
              <p:nvPr/>
            </p:nvSpPr>
            <p:spPr>
              <a:xfrm>
                <a:off x="9570857" y="2833818"/>
                <a:ext cx="370979" cy="254482"/>
              </a:xfrm>
              <a:prstGeom prst="rect">
                <a:avLst/>
              </a:prstGeom>
              <a:noFill/>
            </p:spPr>
            <p:txBody>
              <a:bodyPr wrap="none" rtlCol="0">
                <a:normAutofit/>
              </a:bodyPr>
              <a:lstStyle/>
              <a:p>
                <a:pPr>
                  <a:lnSpc>
                    <a:spcPct val="90000"/>
                  </a:lnSpc>
                  <a:spcAft>
                    <a:spcPts val="600"/>
                  </a:spcAft>
                </a:pPr>
                <a:r>
                  <a:rPr lang="en-US" sz="1100" dirty="0">
                    <a:latin typeface="Times New Roman" panose="02020603050405020304" pitchFamily="18" charset="0"/>
                    <a:cs typeface="Times New Roman" panose="02020603050405020304" pitchFamily="18" charset="0"/>
                  </a:rPr>
                  <a:t>(c.4)</a:t>
                </a:r>
              </a:p>
            </p:txBody>
          </p:sp>
          <p:sp>
            <p:nvSpPr>
              <p:cNvPr id="42" name="TextBox 41">
                <a:extLst>
                  <a:ext uri="{FF2B5EF4-FFF2-40B4-BE49-F238E27FC236}">
                    <a16:creationId xmlns:a16="http://schemas.microsoft.com/office/drawing/2014/main" id="{A749B4B9-AADF-CE88-BF7B-20FECF366101}"/>
                  </a:ext>
                </a:extLst>
              </p:cNvPr>
              <p:cNvSpPr txBox="1"/>
              <p:nvPr/>
            </p:nvSpPr>
            <p:spPr>
              <a:xfrm>
                <a:off x="7137899" y="4857414"/>
                <a:ext cx="370979" cy="254482"/>
              </a:xfrm>
              <a:prstGeom prst="rect">
                <a:avLst/>
              </a:prstGeom>
              <a:noFill/>
            </p:spPr>
            <p:txBody>
              <a:bodyPr wrap="none" rtlCol="0">
                <a:normAutofit/>
              </a:bodyPr>
              <a:lstStyle/>
              <a:p>
                <a:pPr>
                  <a:lnSpc>
                    <a:spcPct val="90000"/>
                  </a:lnSpc>
                  <a:spcAft>
                    <a:spcPts val="600"/>
                  </a:spcAft>
                </a:pPr>
                <a:r>
                  <a:rPr lang="en-US" sz="1100" dirty="0">
                    <a:latin typeface="Times New Roman" panose="02020603050405020304" pitchFamily="18" charset="0"/>
                    <a:cs typeface="Times New Roman" panose="02020603050405020304" pitchFamily="18" charset="0"/>
                  </a:rPr>
                  <a:t>(c.5)</a:t>
                </a:r>
              </a:p>
            </p:txBody>
          </p:sp>
          <p:sp>
            <p:nvSpPr>
              <p:cNvPr id="43" name="TextBox 42">
                <a:extLst>
                  <a:ext uri="{FF2B5EF4-FFF2-40B4-BE49-F238E27FC236}">
                    <a16:creationId xmlns:a16="http://schemas.microsoft.com/office/drawing/2014/main" id="{EE234632-C905-EED4-3306-293BCF6739DF}"/>
                  </a:ext>
                </a:extLst>
              </p:cNvPr>
              <p:cNvSpPr txBox="1"/>
              <p:nvPr/>
            </p:nvSpPr>
            <p:spPr>
              <a:xfrm>
                <a:off x="9568770" y="4888640"/>
                <a:ext cx="370979" cy="254482"/>
              </a:xfrm>
              <a:prstGeom prst="rect">
                <a:avLst/>
              </a:prstGeom>
              <a:noFill/>
            </p:spPr>
            <p:txBody>
              <a:bodyPr wrap="none" rtlCol="0">
                <a:normAutofit/>
              </a:bodyPr>
              <a:lstStyle/>
              <a:p>
                <a:pPr>
                  <a:lnSpc>
                    <a:spcPct val="90000"/>
                  </a:lnSpc>
                  <a:spcAft>
                    <a:spcPts val="600"/>
                  </a:spcAft>
                </a:pPr>
                <a:r>
                  <a:rPr lang="en-US" sz="1100" dirty="0">
                    <a:latin typeface="Times New Roman" panose="02020603050405020304" pitchFamily="18" charset="0"/>
                    <a:cs typeface="Times New Roman" panose="02020603050405020304" pitchFamily="18" charset="0"/>
                  </a:rPr>
                  <a:t>(c.6)</a:t>
                </a:r>
              </a:p>
            </p:txBody>
          </p:sp>
        </p:grpSp>
        <p:pic>
          <p:nvPicPr>
            <p:cNvPr id="47" name="Picture 46" descr="Chart, scatter chart&#10;&#10;Description automatically generated">
              <a:extLst>
                <a:ext uri="{FF2B5EF4-FFF2-40B4-BE49-F238E27FC236}">
                  <a16:creationId xmlns:a16="http://schemas.microsoft.com/office/drawing/2014/main" id="{BAA5B962-FC33-C616-C854-73CBDB675B2C}"/>
                </a:ext>
              </a:extLst>
            </p:cNvPr>
            <p:cNvPicPr>
              <a:picLocks noChangeAspect="1"/>
            </p:cNvPicPr>
            <p:nvPr/>
          </p:nvPicPr>
          <p:blipFill>
            <a:blip r:embed="rId9"/>
            <a:stretch>
              <a:fillRect/>
            </a:stretch>
          </p:blipFill>
          <p:spPr>
            <a:xfrm>
              <a:off x="3668971" y="4295029"/>
              <a:ext cx="3336700" cy="2392676"/>
            </a:xfrm>
            <a:prstGeom prst="rect">
              <a:avLst/>
            </a:prstGeom>
          </p:spPr>
        </p:pic>
      </p:grpSp>
    </p:spTree>
    <p:extLst>
      <p:ext uri="{BB962C8B-B14F-4D97-AF65-F5344CB8AC3E}">
        <p14:creationId xmlns:p14="http://schemas.microsoft.com/office/powerpoint/2010/main" val="3652980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AC579-A0B9-3F38-C68F-46FEA7772653}"/>
              </a:ext>
            </a:extLst>
          </p:cNvPr>
          <p:cNvSpPr>
            <a:spLocks noGrp="1"/>
          </p:cNvSpPr>
          <p:nvPr>
            <p:ph type="title"/>
          </p:nvPr>
        </p:nvSpPr>
        <p:spPr>
          <a:xfrm>
            <a:off x="754910" y="539233"/>
            <a:ext cx="3297865" cy="400418"/>
          </a:xfrm>
        </p:spPr>
        <p:txBody>
          <a:bodyPr>
            <a:noAutofit/>
          </a:bodyPr>
          <a:lstStyle/>
          <a:p>
            <a:r>
              <a:rPr lang="en-US" sz="2400" b="1" dirty="0">
                <a:latin typeface="+mn-lt"/>
              </a:rPr>
              <a:t>Uncertainty Predictions</a:t>
            </a:r>
          </a:p>
        </p:txBody>
      </p:sp>
      <p:grpSp>
        <p:nvGrpSpPr>
          <p:cNvPr id="36" name="Group 35">
            <a:extLst>
              <a:ext uri="{FF2B5EF4-FFF2-40B4-BE49-F238E27FC236}">
                <a16:creationId xmlns:a16="http://schemas.microsoft.com/office/drawing/2014/main" id="{C143300D-5F98-1B02-EF5A-C888EB691B7C}"/>
              </a:ext>
            </a:extLst>
          </p:cNvPr>
          <p:cNvGrpSpPr/>
          <p:nvPr/>
        </p:nvGrpSpPr>
        <p:grpSpPr>
          <a:xfrm>
            <a:off x="434603" y="939651"/>
            <a:ext cx="11322820" cy="5455160"/>
            <a:chOff x="183406" y="453876"/>
            <a:chExt cx="11322820" cy="5455160"/>
          </a:xfrm>
        </p:grpSpPr>
        <p:pic>
          <p:nvPicPr>
            <p:cNvPr id="6" name="Picture 5" descr="Chart, scatter chart&#10;&#10;Description automatically generated">
              <a:extLst>
                <a:ext uri="{FF2B5EF4-FFF2-40B4-BE49-F238E27FC236}">
                  <a16:creationId xmlns:a16="http://schemas.microsoft.com/office/drawing/2014/main" id="{E971F2D2-7FB2-AEAC-2FBE-BC8B668196C7}"/>
                </a:ext>
              </a:extLst>
            </p:cNvPr>
            <p:cNvPicPr>
              <a:picLocks noChangeAspect="1"/>
            </p:cNvPicPr>
            <p:nvPr/>
          </p:nvPicPr>
          <p:blipFill>
            <a:blip r:embed="rId2"/>
            <a:stretch>
              <a:fillRect/>
            </a:stretch>
          </p:blipFill>
          <p:spPr>
            <a:xfrm>
              <a:off x="503713" y="1907834"/>
              <a:ext cx="4279900" cy="3327400"/>
            </a:xfrm>
            <a:prstGeom prst="rect">
              <a:avLst/>
            </a:prstGeom>
          </p:spPr>
        </p:pic>
        <p:grpSp>
          <p:nvGrpSpPr>
            <p:cNvPr id="28" name="Group 27">
              <a:extLst>
                <a:ext uri="{FF2B5EF4-FFF2-40B4-BE49-F238E27FC236}">
                  <a16:creationId xmlns:a16="http://schemas.microsoft.com/office/drawing/2014/main" id="{27D62825-9775-15A0-F57D-14878CBAB6FB}"/>
                </a:ext>
              </a:extLst>
            </p:cNvPr>
            <p:cNvGrpSpPr/>
            <p:nvPr/>
          </p:nvGrpSpPr>
          <p:grpSpPr>
            <a:xfrm>
              <a:off x="5625431" y="1358900"/>
              <a:ext cx="5880795" cy="4550136"/>
              <a:chOff x="3212431" y="714034"/>
              <a:chExt cx="7620026" cy="5928409"/>
            </a:xfrm>
          </p:grpSpPr>
          <p:pic>
            <p:nvPicPr>
              <p:cNvPr id="10" name="Picture 9" descr="Chart, scatter chart&#10;&#10;Description automatically generated">
                <a:extLst>
                  <a:ext uri="{FF2B5EF4-FFF2-40B4-BE49-F238E27FC236}">
                    <a16:creationId xmlns:a16="http://schemas.microsoft.com/office/drawing/2014/main" id="{64E5499A-7A90-A9EA-D077-56C504AF9668}"/>
                  </a:ext>
                </a:extLst>
              </p:cNvPr>
              <p:cNvPicPr>
                <a:picLocks noChangeAspect="1"/>
              </p:cNvPicPr>
              <p:nvPr/>
            </p:nvPicPr>
            <p:blipFill>
              <a:blip r:embed="rId3"/>
              <a:stretch>
                <a:fillRect/>
              </a:stretch>
            </p:blipFill>
            <p:spPr>
              <a:xfrm>
                <a:off x="3212431" y="731306"/>
                <a:ext cx="3810000" cy="2857500"/>
              </a:xfrm>
              <a:prstGeom prst="rect">
                <a:avLst/>
              </a:prstGeom>
            </p:spPr>
          </p:pic>
          <p:pic>
            <p:nvPicPr>
              <p:cNvPr id="23" name="Picture 22" descr="Chart, scatter chart&#10;&#10;Description automatically generated">
                <a:extLst>
                  <a:ext uri="{FF2B5EF4-FFF2-40B4-BE49-F238E27FC236}">
                    <a16:creationId xmlns:a16="http://schemas.microsoft.com/office/drawing/2014/main" id="{3FDA41B8-E128-F469-F8EB-97E0B1B9BAE5}"/>
                  </a:ext>
                </a:extLst>
              </p:cNvPr>
              <p:cNvPicPr>
                <a:picLocks noChangeAspect="1"/>
              </p:cNvPicPr>
              <p:nvPr/>
            </p:nvPicPr>
            <p:blipFill>
              <a:blip r:embed="rId4"/>
              <a:stretch>
                <a:fillRect/>
              </a:stretch>
            </p:blipFill>
            <p:spPr>
              <a:xfrm>
                <a:off x="7022431" y="714034"/>
                <a:ext cx="3810000" cy="2857500"/>
              </a:xfrm>
              <a:prstGeom prst="rect">
                <a:avLst/>
              </a:prstGeom>
            </p:spPr>
          </p:pic>
          <p:pic>
            <p:nvPicPr>
              <p:cNvPr id="25" name="Picture 24" descr="Chart, scatter chart&#10;&#10;Description automatically generated">
                <a:extLst>
                  <a:ext uri="{FF2B5EF4-FFF2-40B4-BE49-F238E27FC236}">
                    <a16:creationId xmlns:a16="http://schemas.microsoft.com/office/drawing/2014/main" id="{3B7CF522-1E6C-12D2-D583-A377F2F97614}"/>
                  </a:ext>
                </a:extLst>
              </p:cNvPr>
              <p:cNvPicPr>
                <a:picLocks noChangeAspect="1"/>
              </p:cNvPicPr>
              <p:nvPr/>
            </p:nvPicPr>
            <p:blipFill>
              <a:blip r:embed="rId5"/>
              <a:stretch>
                <a:fillRect/>
              </a:stretch>
            </p:blipFill>
            <p:spPr>
              <a:xfrm>
                <a:off x="3212431" y="3759034"/>
                <a:ext cx="3810005" cy="2857500"/>
              </a:xfrm>
              <a:prstGeom prst="rect">
                <a:avLst/>
              </a:prstGeom>
            </p:spPr>
          </p:pic>
          <p:pic>
            <p:nvPicPr>
              <p:cNvPr id="27" name="Picture 26" descr="Chart, scatter chart&#10;&#10;Description automatically generated">
                <a:extLst>
                  <a:ext uri="{FF2B5EF4-FFF2-40B4-BE49-F238E27FC236}">
                    <a16:creationId xmlns:a16="http://schemas.microsoft.com/office/drawing/2014/main" id="{DC3DEC35-4E8A-D455-261A-79D4CBDA694D}"/>
                  </a:ext>
                </a:extLst>
              </p:cNvPr>
              <p:cNvPicPr>
                <a:picLocks noChangeAspect="1"/>
              </p:cNvPicPr>
              <p:nvPr/>
            </p:nvPicPr>
            <p:blipFill>
              <a:blip r:embed="rId6"/>
              <a:stretch>
                <a:fillRect/>
              </a:stretch>
            </p:blipFill>
            <p:spPr>
              <a:xfrm>
                <a:off x="7022444" y="3784943"/>
                <a:ext cx="3810013" cy="2857500"/>
              </a:xfrm>
              <a:prstGeom prst="rect">
                <a:avLst/>
              </a:prstGeom>
            </p:spPr>
          </p:pic>
        </p:grpSp>
        <p:grpSp>
          <p:nvGrpSpPr>
            <p:cNvPr id="29" name="Group 28">
              <a:extLst>
                <a:ext uri="{FF2B5EF4-FFF2-40B4-BE49-F238E27FC236}">
                  <a16:creationId xmlns:a16="http://schemas.microsoft.com/office/drawing/2014/main" id="{B827922E-7438-072F-AF8D-9FC1BFBCA40F}"/>
                </a:ext>
              </a:extLst>
            </p:cNvPr>
            <p:cNvGrpSpPr/>
            <p:nvPr/>
          </p:nvGrpSpPr>
          <p:grpSpPr>
            <a:xfrm>
              <a:off x="183406" y="453876"/>
              <a:ext cx="9509497" cy="3323121"/>
              <a:chOff x="-239287" y="556229"/>
              <a:chExt cx="11543889" cy="3323121"/>
            </a:xfrm>
          </p:grpSpPr>
          <p:sp>
            <p:nvSpPr>
              <p:cNvPr id="30" name="TextBox 29">
                <a:extLst>
                  <a:ext uri="{FF2B5EF4-FFF2-40B4-BE49-F238E27FC236}">
                    <a16:creationId xmlns:a16="http://schemas.microsoft.com/office/drawing/2014/main" id="{4E559442-23DD-8952-67D3-3BA1C78D697A}"/>
                  </a:ext>
                </a:extLst>
              </p:cNvPr>
              <p:cNvSpPr txBox="1"/>
              <p:nvPr/>
            </p:nvSpPr>
            <p:spPr>
              <a:xfrm>
                <a:off x="7983645" y="556229"/>
                <a:ext cx="3320957" cy="369332"/>
              </a:xfrm>
              <a:prstGeom prst="rect">
                <a:avLst/>
              </a:prstGeom>
              <a:noFill/>
            </p:spPr>
            <p:txBody>
              <a:bodyPr wrap="square" rtlCol="0">
                <a:spAutoFit/>
              </a:bodyPr>
              <a:lstStyle/>
              <a:p>
                <a:r>
                  <a:rPr lang="en-US" b="1" dirty="0"/>
                  <a:t>Realizations Visualizations</a:t>
                </a:r>
              </a:p>
            </p:txBody>
          </p:sp>
          <p:sp>
            <p:nvSpPr>
              <p:cNvPr id="31" name="TextBox 30">
                <a:extLst>
                  <a:ext uri="{FF2B5EF4-FFF2-40B4-BE49-F238E27FC236}">
                    <a16:creationId xmlns:a16="http://schemas.microsoft.com/office/drawing/2014/main" id="{11F30B2C-A9EA-369F-23D1-F7D793285E9E}"/>
                  </a:ext>
                </a:extLst>
              </p:cNvPr>
              <p:cNvSpPr txBox="1"/>
              <p:nvPr/>
            </p:nvSpPr>
            <p:spPr>
              <a:xfrm>
                <a:off x="-239287" y="2010187"/>
                <a:ext cx="669162" cy="400418"/>
              </a:xfrm>
              <a:prstGeom prst="rect">
                <a:avLst/>
              </a:prstGeom>
              <a:noFill/>
            </p:spPr>
            <p:txBody>
              <a:bodyPr wrap="none" rtlCol="0">
                <a:noAutofit/>
              </a:bodyPr>
              <a:lstStyle/>
              <a:p>
                <a:pPr>
                  <a:lnSpc>
                    <a:spcPct val="90000"/>
                  </a:lnSpc>
                  <a:spcAft>
                    <a:spcPts val="600"/>
                  </a:spcAft>
                </a:pPr>
                <a:r>
                  <a:rPr lang="en-US" sz="1600" dirty="0">
                    <a:latin typeface="Times New Roman" panose="02020603050405020304" pitchFamily="18" charset="0"/>
                    <a:cs typeface="Times New Roman" panose="02020603050405020304" pitchFamily="18" charset="0"/>
                  </a:rPr>
                  <a:t>(a)</a:t>
                </a:r>
              </a:p>
            </p:txBody>
          </p:sp>
          <p:sp>
            <p:nvSpPr>
              <p:cNvPr id="32" name="TextBox 31">
                <a:extLst>
                  <a:ext uri="{FF2B5EF4-FFF2-40B4-BE49-F238E27FC236}">
                    <a16:creationId xmlns:a16="http://schemas.microsoft.com/office/drawing/2014/main" id="{98CEC922-6F8E-8A8B-8488-82C47D07BF38}"/>
                  </a:ext>
                </a:extLst>
              </p:cNvPr>
              <p:cNvSpPr txBox="1"/>
              <p:nvPr/>
            </p:nvSpPr>
            <p:spPr>
              <a:xfrm>
                <a:off x="5986177" y="1160541"/>
                <a:ext cx="552727" cy="285321"/>
              </a:xfrm>
              <a:prstGeom prst="rect">
                <a:avLst/>
              </a:prstGeom>
              <a:noFill/>
            </p:spPr>
            <p:txBody>
              <a:bodyPr wrap="none" rtlCol="0">
                <a:noAutofit/>
              </a:bodyPr>
              <a:lstStyle/>
              <a:p>
                <a:pPr>
                  <a:lnSpc>
                    <a:spcPct val="90000"/>
                  </a:lnSpc>
                  <a:spcAft>
                    <a:spcPts val="600"/>
                  </a:spcAft>
                </a:pPr>
                <a:r>
                  <a:rPr lang="en-US" sz="1600" dirty="0">
                    <a:latin typeface="Times New Roman" panose="02020603050405020304" pitchFamily="18" charset="0"/>
                    <a:cs typeface="Times New Roman" panose="02020603050405020304" pitchFamily="18" charset="0"/>
                  </a:rPr>
                  <a:t>(b.1)</a:t>
                </a:r>
              </a:p>
            </p:txBody>
          </p:sp>
          <p:sp>
            <p:nvSpPr>
              <p:cNvPr id="33" name="TextBox 32">
                <a:extLst>
                  <a:ext uri="{FF2B5EF4-FFF2-40B4-BE49-F238E27FC236}">
                    <a16:creationId xmlns:a16="http://schemas.microsoft.com/office/drawing/2014/main" id="{F4AEAFFA-21D7-1830-6728-0D80606FA878}"/>
                  </a:ext>
                </a:extLst>
              </p:cNvPr>
              <p:cNvSpPr txBox="1"/>
              <p:nvPr/>
            </p:nvSpPr>
            <p:spPr>
              <a:xfrm>
                <a:off x="9660030" y="1160541"/>
                <a:ext cx="552727" cy="285321"/>
              </a:xfrm>
              <a:prstGeom prst="rect">
                <a:avLst/>
              </a:prstGeom>
              <a:noFill/>
            </p:spPr>
            <p:txBody>
              <a:bodyPr wrap="none" rtlCol="0">
                <a:noAutofit/>
              </a:bodyPr>
              <a:lstStyle/>
              <a:p>
                <a:pPr>
                  <a:lnSpc>
                    <a:spcPct val="90000"/>
                  </a:lnSpc>
                  <a:spcAft>
                    <a:spcPts val="600"/>
                  </a:spcAft>
                </a:pPr>
                <a:r>
                  <a:rPr lang="en-US" sz="1600" dirty="0">
                    <a:latin typeface="Times New Roman" panose="02020603050405020304" pitchFamily="18" charset="0"/>
                    <a:cs typeface="Times New Roman" panose="02020603050405020304" pitchFamily="18" charset="0"/>
                  </a:rPr>
                  <a:t>(b.2)</a:t>
                </a:r>
              </a:p>
            </p:txBody>
          </p:sp>
          <p:sp>
            <p:nvSpPr>
              <p:cNvPr id="34" name="TextBox 33">
                <a:extLst>
                  <a:ext uri="{FF2B5EF4-FFF2-40B4-BE49-F238E27FC236}">
                    <a16:creationId xmlns:a16="http://schemas.microsoft.com/office/drawing/2014/main" id="{A2C2FF57-7CF3-AA08-0BB0-77FCC7BEFF82}"/>
                  </a:ext>
                </a:extLst>
              </p:cNvPr>
              <p:cNvSpPr txBox="1"/>
              <p:nvPr/>
            </p:nvSpPr>
            <p:spPr>
              <a:xfrm>
                <a:off x="6059655" y="3594029"/>
                <a:ext cx="552727" cy="285321"/>
              </a:xfrm>
              <a:prstGeom prst="rect">
                <a:avLst/>
              </a:prstGeom>
              <a:noFill/>
            </p:spPr>
            <p:txBody>
              <a:bodyPr wrap="none" rtlCol="0">
                <a:noAutofit/>
              </a:bodyPr>
              <a:lstStyle/>
              <a:p>
                <a:pPr>
                  <a:lnSpc>
                    <a:spcPct val="90000"/>
                  </a:lnSpc>
                  <a:spcAft>
                    <a:spcPts val="600"/>
                  </a:spcAft>
                </a:pPr>
                <a:r>
                  <a:rPr lang="en-US" sz="1600" dirty="0">
                    <a:latin typeface="Times New Roman" panose="02020603050405020304" pitchFamily="18" charset="0"/>
                    <a:cs typeface="Times New Roman" panose="02020603050405020304" pitchFamily="18" charset="0"/>
                  </a:rPr>
                  <a:t>(b.3)</a:t>
                </a:r>
              </a:p>
            </p:txBody>
          </p:sp>
          <p:sp>
            <p:nvSpPr>
              <p:cNvPr id="35" name="TextBox 34">
                <a:extLst>
                  <a:ext uri="{FF2B5EF4-FFF2-40B4-BE49-F238E27FC236}">
                    <a16:creationId xmlns:a16="http://schemas.microsoft.com/office/drawing/2014/main" id="{A9CC176D-28E8-9442-3292-2D4B0101B106}"/>
                  </a:ext>
                </a:extLst>
              </p:cNvPr>
              <p:cNvSpPr txBox="1"/>
              <p:nvPr/>
            </p:nvSpPr>
            <p:spPr>
              <a:xfrm>
                <a:off x="9746753" y="3594029"/>
                <a:ext cx="552727" cy="285321"/>
              </a:xfrm>
              <a:prstGeom prst="rect">
                <a:avLst/>
              </a:prstGeom>
              <a:noFill/>
            </p:spPr>
            <p:txBody>
              <a:bodyPr wrap="none" rtlCol="0">
                <a:noAutofit/>
              </a:bodyPr>
              <a:lstStyle/>
              <a:p>
                <a:pPr>
                  <a:lnSpc>
                    <a:spcPct val="90000"/>
                  </a:lnSpc>
                  <a:spcAft>
                    <a:spcPts val="600"/>
                  </a:spcAft>
                </a:pPr>
                <a:r>
                  <a:rPr lang="en-US" sz="1600" dirty="0">
                    <a:latin typeface="Times New Roman" panose="02020603050405020304" pitchFamily="18" charset="0"/>
                    <a:cs typeface="Times New Roman" panose="02020603050405020304" pitchFamily="18" charset="0"/>
                  </a:rPr>
                  <a:t>(b.4)</a:t>
                </a:r>
              </a:p>
            </p:txBody>
          </p:sp>
        </p:grpSp>
      </p:grpSp>
    </p:spTree>
    <p:extLst>
      <p:ext uri="{BB962C8B-B14F-4D97-AF65-F5344CB8AC3E}">
        <p14:creationId xmlns:p14="http://schemas.microsoft.com/office/powerpoint/2010/main" val="732693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1BCE3-582A-A0EF-6E51-A5D1792AFA7E}"/>
              </a:ext>
            </a:extLst>
          </p:cNvPr>
          <p:cNvSpPr>
            <a:spLocks noGrp="1"/>
          </p:cNvSpPr>
          <p:nvPr>
            <p:ph type="title"/>
          </p:nvPr>
        </p:nvSpPr>
        <p:spPr>
          <a:xfrm>
            <a:off x="492512" y="312234"/>
            <a:ext cx="5257800" cy="592399"/>
          </a:xfrm>
        </p:spPr>
        <p:txBody>
          <a:bodyPr>
            <a:normAutofit fontScale="90000"/>
          </a:bodyPr>
          <a:lstStyle/>
          <a:p>
            <a:r>
              <a:rPr lang="en-US" sz="2800" b="1" dirty="0">
                <a:latin typeface="+mn-lt"/>
              </a:rPr>
              <a:t>Intelligent </a:t>
            </a:r>
            <a:r>
              <a:rPr lang="en-US" sz="2800" b="1" dirty="0" err="1">
                <a:latin typeface="+mn-lt"/>
              </a:rPr>
              <a:t>Dasymetric</a:t>
            </a:r>
            <a:r>
              <a:rPr lang="en-US" sz="2800" b="1" dirty="0">
                <a:latin typeface="+mn-lt"/>
              </a:rPr>
              <a:t> Mapping (IDM)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0D50A0-E535-5924-6CC1-AD2893D2C014}"/>
                  </a:ext>
                </a:extLst>
              </p:cNvPr>
              <p:cNvSpPr>
                <a:spLocks noGrp="1"/>
              </p:cNvSpPr>
              <p:nvPr>
                <p:ph idx="1"/>
              </p:nvPr>
            </p:nvSpPr>
            <p:spPr>
              <a:xfrm>
                <a:off x="398656" y="1190411"/>
                <a:ext cx="11193966" cy="5355355"/>
              </a:xfrm>
            </p:spPr>
            <p:txBody>
              <a:bodyPr>
                <a:normAutofit/>
              </a:bodyPr>
              <a:lstStyle/>
              <a:p>
                <a:pPr marL="0" indent="0">
                  <a:buNone/>
                </a:pPr>
                <a:r>
                  <a:rPr lang="en-US" sz="1200" dirty="0"/>
                  <a:t>Three IDM sampling methods:</a:t>
                </a:r>
              </a:p>
              <a:p>
                <a:r>
                  <a:rPr lang="en-US" sz="1200" dirty="0"/>
                  <a:t>(1) ‘containment’ method: samples those source zones that are wholly contained within an individual ancillary class; </a:t>
                </a:r>
              </a:p>
              <a:p>
                <a:r>
                  <a:rPr lang="en-US" sz="1200" dirty="0"/>
                  <a:t>(2) ‘centroid’ method: selects those source zones that have their centroids contained within an individual ancillary class; </a:t>
                </a:r>
              </a:p>
              <a:p>
                <a:r>
                  <a:rPr lang="en-US" sz="1200" dirty="0"/>
                  <a:t>(3) ‘percent cover’ method allows the user to set a threshold percentage value and then selects those source zones whose area of occupation of a single ancillary class is equal to or exceeds that threshold (</a:t>
                </a:r>
                <a:r>
                  <a:rPr lang="en-US" sz="1200" dirty="0" err="1"/>
                  <a:t>Mennis</a:t>
                </a:r>
                <a:r>
                  <a:rPr lang="en-US" sz="1200" dirty="0"/>
                  <a:t> and Hultgren, 2006). </a:t>
                </a:r>
              </a:p>
              <a:p>
                <a:r>
                  <a:rPr lang="en-US" sz="1200" dirty="0"/>
                  <a:t>Estimated density of ancillary class can be computed:</a:t>
                </a:r>
                <a:endParaRPr lang="en-US" sz="1200" i="1" dirty="0"/>
              </a:p>
              <a:p>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𝐷</m:t>
                        </m:r>
                      </m:e>
                      <m:sub>
                        <m:r>
                          <a:rPr lang="en-US" sz="1200" i="1">
                            <a:latin typeface="Cambria Math" panose="02040503050406030204" pitchFamily="18" charset="0"/>
                          </a:rPr>
                          <m:t>𝑐</m:t>
                        </m:r>
                      </m:sub>
                    </m:sSub>
                    <m:r>
                      <a:rPr lang="en-US" sz="1200" i="1">
                        <a:latin typeface="Cambria Math" panose="02040503050406030204" pitchFamily="18" charset="0"/>
                      </a:rPr>
                      <m:t>= </m:t>
                    </m:r>
                    <m:nary>
                      <m:naryPr>
                        <m:chr m:val="∑"/>
                        <m:limLoc m:val="undOvr"/>
                        <m:ctrlPr>
                          <a:rPr lang="en-US" sz="1200" i="1">
                            <a:latin typeface="Cambria Math" panose="02040503050406030204" pitchFamily="18" charset="0"/>
                          </a:rPr>
                        </m:ctrlPr>
                      </m:naryPr>
                      <m:sub>
                        <m:r>
                          <a:rPr lang="en-US" sz="1200" i="1">
                            <a:latin typeface="Cambria Math" panose="02040503050406030204" pitchFamily="18" charset="0"/>
                          </a:rPr>
                          <m:t>𝑠</m:t>
                        </m:r>
                        <m:r>
                          <a:rPr lang="en-US" sz="1200" i="1">
                            <a:latin typeface="Cambria Math" panose="02040503050406030204" pitchFamily="18" charset="0"/>
                          </a:rPr>
                          <m:t>=1</m:t>
                        </m:r>
                      </m:sub>
                      <m:sup>
                        <m:r>
                          <a:rPr lang="en-US" sz="1200" i="1">
                            <a:latin typeface="Cambria Math" panose="02040503050406030204" pitchFamily="18" charset="0"/>
                          </a:rPr>
                          <m:t>𝑚</m:t>
                        </m:r>
                      </m:sup>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𝑠</m:t>
                            </m:r>
                          </m:sub>
                        </m:sSub>
                      </m:e>
                    </m:nary>
                    <m:r>
                      <a:rPr lang="en-US" sz="1200" i="1">
                        <a:latin typeface="Cambria Math" panose="02040503050406030204" pitchFamily="18" charset="0"/>
                      </a:rPr>
                      <m:t>/</m:t>
                    </m:r>
                    <m:nary>
                      <m:naryPr>
                        <m:chr m:val="∑"/>
                        <m:limLoc m:val="undOvr"/>
                        <m:ctrlPr>
                          <a:rPr lang="en-US" sz="1200" i="1">
                            <a:latin typeface="Cambria Math" panose="02040503050406030204" pitchFamily="18" charset="0"/>
                          </a:rPr>
                        </m:ctrlPr>
                      </m:naryPr>
                      <m:sub>
                        <m:r>
                          <a:rPr lang="en-US" sz="1200" i="1">
                            <a:latin typeface="Cambria Math" panose="02040503050406030204" pitchFamily="18" charset="0"/>
                          </a:rPr>
                          <m:t>𝑠</m:t>
                        </m:r>
                        <m:r>
                          <a:rPr lang="en-US" sz="1200" i="1">
                            <a:latin typeface="Cambria Math" panose="02040503050406030204" pitchFamily="18" charset="0"/>
                          </a:rPr>
                          <m:t>=1</m:t>
                        </m:r>
                      </m:sub>
                      <m:sup>
                        <m:r>
                          <a:rPr lang="en-US" sz="1200" i="1">
                            <a:latin typeface="Cambria Math" panose="02040503050406030204" pitchFamily="18" charset="0"/>
                          </a:rPr>
                          <m:t>𝑚</m:t>
                        </m:r>
                      </m:sup>
                      <m:e>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𝑠</m:t>
                            </m:r>
                          </m:sub>
                        </m:sSub>
                      </m:e>
                    </m:nary>
                  </m:oMath>
                </a14:m>
                <a:endParaRPr lang="en-US" sz="1200" dirty="0"/>
              </a:p>
              <a:p>
                <a:r>
                  <a:rPr lang="en-US" sz="1200" dirty="0"/>
                  <a:t>where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𝐷</m:t>
                        </m:r>
                      </m:e>
                      <m:sub>
                        <m:r>
                          <a:rPr lang="en-US" sz="1200" i="1">
                            <a:latin typeface="Cambria Math" panose="02040503050406030204" pitchFamily="18" charset="0"/>
                          </a:rPr>
                          <m:t>𝑐</m:t>
                        </m:r>
                      </m:sub>
                    </m:sSub>
                  </m:oMath>
                </a14:m>
                <a:r>
                  <a:rPr lang="en-US" sz="1200" dirty="0"/>
                  <a:t> is the estimated density of the ancillary class </a:t>
                </a:r>
                <a14:m>
                  <m:oMath xmlns:m="http://schemas.openxmlformats.org/officeDocument/2006/math">
                    <m:r>
                      <a:rPr lang="en-US" sz="1200" i="1">
                        <a:latin typeface="Cambria Math" panose="02040503050406030204" pitchFamily="18" charset="0"/>
                      </a:rPr>
                      <m:t>𝑐</m:t>
                    </m:r>
                  </m:oMath>
                </a14:m>
                <a:r>
                  <a:rPr lang="en-US" sz="1200" dirty="0"/>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𝑠</m:t>
                        </m:r>
                      </m:sub>
                    </m:sSub>
                  </m:oMath>
                </a14:m>
                <a:r>
                  <a:rPr lang="en-US" sz="1200" dirty="0"/>
                  <a:t> is the count or value of the sampled source zones,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𝑠</m:t>
                        </m:r>
                      </m:sub>
                    </m:sSub>
                  </m:oMath>
                </a14:m>
                <a:r>
                  <a:rPr lang="en-US" sz="1200" dirty="0"/>
                  <a:t> is the area of the sampled source zones that represent the ancillary class </a:t>
                </a:r>
                <a14:m>
                  <m:oMath xmlns:m="http://schemas.openxmlformats.org/officeDocument/2006/math">
                    <m:r>
                      <a:rPr lang="en-US" sz="1200" i="1">
                        <a:latin typeface="Cambria Math" panose="02040503050406030204" pitchFamily="18" charset="0"/>
                      </a:rPr>
                      <m:t>𝑐</m:t>
                    </m:r>
                  </m:oMath>
                </a14:m>
                <a:r>
                  <a:rPr lang="en-US" sz="1200" dirty="0"/>
                  <a:t>, </a:t>
                </a:r>
                <a14:m>
                  <m:oMath xmlns:m="http://schemas.openxmlformats.org/officeDocument/2006/math">
                    <m:r>
                      <a:rPr lang="en-US" sz="1200" i="1">
                        <a:latin typeface="Cambria Math" panose="02040503050406030204" pitchFamily="18" charset="0"/>
                      </a:rPr>
                      <m:t>𝑚</m:t>
                    </m:r>
                  </m:oMath>
                </a14:m>
                <a:r>
                  <a:rPr lang="en-US" sz="1200" dirty="0"/>
                  <a:t> is the total number of sampled source zones that represent the ancillary class </a:t>
                </a:r>
                <a14:m>
                  <m:oMath xmlns:m="http://schemas.openxmlformats.org/officeDocument/2006/math">
                    <m:r>
                      <a:rPr lang="en-US" sz="1200" i="1">
                        <a:latin typeface="Cambria Math" panose="02040503050406030204" pitchFamily="18" charset="0"/>
                      </a:rPr>
                      <m:t>𝑐</m:t>
                    </m:r>
                  </m:oMath>
                </a14:m>
                <a:r>
                  <a:rPr lang="en-US" sz="1200" dirty="0"/>
                  <a:t>.</a:t>
                </a:r>
              </a:p>
              <a:p>
                <a:r>
                  <a:rPr lang="en-US" sz="1200" dirty="0"/>
                  <a:t>For these ancillary classes </a:t>
                </a:r>
                <a14:m>
                  <m:oMath xmlns:m="http://schemas.openxmlformats.org/officeDocument/2006/math">
                    <m:r>
                      <a:rPr lang="en-US" sz="1200" b="1" i="1">
                        <a:latin typeface="Cambria Math" panose="02040503050406030204" pitchFamily="18" charset="0"/>
                      </a:rPr>
                      <m:t>𝒄</m:t>
                    </m:r>
                  </m:oMath>
                </a14:m>
                <a:r>
                  <a:rPr lang="en-US" sz="1200" b="1" dirty="0"/>
                  <a:t> </a:t>
                </a:r>
                <a:r>
                  <a:rPr lang="en-US" sz="1200" dirty="0"/>
                  <a:t>that have been successfully sampled, their densities can be computed and the estimated count for a given target zone can thus be obtained:</a:t>
                </a:r>
              </a:p>
              <a:p>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𝑡</m:t>
                        </m:r>
                      </m:sub>
                    </m:sSub>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𝑠</m:t>
                        </m:r>
                      </m:sub>
                    </m:sSub>
                    <m:r>
                      <a:rPr lang="en-US" sz="1200" i="1">
                        <a:latin typeface="Cambria Math" panose="02040503050406030204" pitchFamily="18" charset="0"/>
                      </a:rPr>
                      <m:t> </m:t>
                    </m:r>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𝑡</m:t>
                                </m:r>
                              </m:sub>
                            </m:sSub>
                            <m:sSub>
                              <m:sSubPr>
                                <m:ctrlPr>
                                  <a:rPr lang="en-US" sz="1200" i="1">
                                    <a:latin typeface="Cambria Math" panose="02040503050406030204" pitchFamily="18" charset="0"/>
                                  </a:rPr>
                                </m:ctrlPr>
                              </m:sSubPr>
                              <m:e>
                                <m:r>
                                  <a:rPr lang="en-US" sz="1200" i="1">
                                    <a:latin typeface="Cambria Math" panose="02040503050406030204" pitchFamily="18" charset="0"/>
                                  </a:rPr>
                                  <m:t>𝐷</m:t>
                                </m:r>
                              </m:e>
                              <m:sub>
                                <m:r>
                                  <a:rPr lang="en-US" sz="1200" i="1">
                                    <a:latin typeface="Cambria Math" panose="02040503050406030204" pitchFamily="18" charset="0"/>
                                  </a:rPr>
                                  <m:t>𝑐</m:t>
                                </m:r>
                              </m:sub>
                            </m:sSub>
                          </m:num>
                          <m:den>
                            <m:nary>
                              <m:naryPr>
                                <m:chr m:val="∑"/>
                                <m:limLoc m:val="undOvr"/>
                                <m:supHide m:val="on"/>
                                <m:ctrlPr>
                                  <a:rPr lang="en-US" sz="1200" i="1">
                                    <a:latin typeface="Cambria Math" panose="02040503050406030204" pitchFamily="18" charset="0"/>
                                  </a:rPr>
                                </m:ctrlPr>
                              </m:naryPr>
                              <m:sub>
                                <m:r>
                                  <a:rPr lang="en-US" sz="1200" i="1">
                                    <a:latin typeface="Cambria Math" panose="02040503050406030204" pitchFamily="18" charset="0"/>
                                  </a:rPr>
                                  <m:t>𝑡</m:t>
                                </m:r>
                                <m:r>
                                  <a:rPr lang="en-US" sz="1200" i="1">
                                    <a:latin typeface="Cambria Math" panose="02040503050406030204" pitchFamily="18" charset="0"/>
                                  </a:rPr>
                                  <m:t>𝜖</m:t>
                                </m:r>
                                <m:r>
                                  <a:rPr lang="en-US" sz="1200" i="1">
                                    <a:latin typeface="Cambria Math" panose="02040503050406030204" pitchFamily="18" charset="0"/>
                                  </a:rPr>
                                  <m:t>𝑠</m:t>
                                </m:r>
                              </m:sub>
                              <m:sup/>
                              <m:e>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𝑡</m:t>
                                    </m:r>
                                  </m:sub>
                                </m:sSub>
                                <m:sSub>
                                  <m:sSubPr>
                                    <m:ctrlPr>
                                      <a:rPr lang="en-US" sz="1200" i="1">
                                        <a:latin typeface="Cambria Math" panose="02040503050406030204" pitchFamily="18" charset="0"/>
                                      </a:rPr>
                                    </m:ctrlPr>
                                  </m:sSubPr>
                                  <m:e>
                                    <m:r>
                                      <a:rPr lang="en-US" sz="1200" i="1">
                                        <a:latin typeface="Cambria Math" panose="02040503050406030204" pitchFamily="18" charset="0"/>
                                      </a:rPr>
                                      <m:t>𝐷</m:t>
                                    </m:r>
                                  </m:e>
                                  <m:sub>
                                    <m:r>
                                      <a:rPr lang="en-US" sz="1200" i="1">
                                        <a:latin typeface="Cambria Math" panose="02040503050406030204" pitchFamily="18" charset="0"/>
                                      </a:rPr>
                                      <m:t>𝑐</m:t>
                                    </m:r>
                                  </m:sub>
                                </m:sSub>
                                <m:r>
                                  <a:rPr lang="en-US" sz="1200" i="1">
                                    <a:latin typeface="Cambria Math" panose="02040503050406030204" pitchFamily="18" charset="0"/>
                                  </a:rPr>
                                  <m:t>)</m:t>
                                </m:r>
                              </m:e>
                            </m:nary>
                          </m:den>
                        </m:f>
                      </m:e>
                    </m:d>
                  </m:oMath>
                </a14:m>
                <a:endParaRPr lang="en-US" sz="1200" dirty="0"/>
              </a:p>
              <a:p>
                <a:r>
                  <a:rPr lang="en-US" sz="1200" dirty="0"/>
                  <a:t>For certain ancillary classes when no source zones can meet the sampling criterion to represent them, the “refined” areal weight is first applied to derive their temporary count:</a:t>
                </a:r>
              </a:p>
              <a:p>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𝑢</m:t>
                        </m:r>
                        <m:r>
                          <a:rPr lang="en-US" sz="1200" i="1">
                            <a:latin typeface="Cambria Math" panose="02040503050406030204" pitchFamily="18" charset="0"/>
                          </a:rPr>
                          <m:t>)</m:t>
                        </m:r>
                      </m:sub>
                    </m:sSub>
                    <m:r>
                      <a:rPr lang="en-US" sz="1200" i="1">
                        <a:latin typeface="Cambria Math" panose="02040503050406030204" pitchFamily="18" charset="0"/>
                      </a:rPr>
                      <m:t>=</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𝑠</m:t>
                            </m:r>
                          </m:sub>
                        </m:sSub>
                        <m:r>
                          <a:rPr lang="en-US" sz="1200" i="1">
                            <a:latin typeface="Cambria Math" panose="02040503050406030204" pitchFamily="18" charset="0"/>
                          </a:rPr>
                          <m:t>− </m:t>
                        </m:r>
                        <m:nary>
                          <m:naryPr>
                            <m:chr m:val="∑"/>
                            <m:limLoc m:val="undOvr"/>
                            <m:supHide m:val="on"/>
                            <m:ctrlPr>
                              <a:rPr lang="en-US" sz="1200" i="1">
                                <a:latin typeface="Cambria Math" panose="02040503050406030204" pitchFamily="18" charset="0"/>
                              </a:rPr>
                            </m:ctrlPr>
                          </m:naryPr>
                          <m:sub>
                            <m:r>
                              <a:rPr lang="en-US" sz="1200" i="1">
                                <a:latin typeface="Cambria Math" panose="02040503050406030204" pitchFamily="18" charset="0"/>
                              </a:rPr>
                              <m:t>𝑡</m:t>
                            </m:r>
                            <m:d>
                              <m:dPr>
                                <m:ctrlPr>
                                  <a:rPr lang="en-US" sz="1200" i="1">
                                    <a:latin typeface="Cambria Math" panose="02040503050406030204" pitchFamily="18" charset="0"/>
                                  </a:rPr>
                                </m:ctrlPr>
                              </m:dPr>
                              <m:e>
                                <m:r>
                                  <a:rPr lang="en-US" sz="1200" i="1">
                                    <a:latin typeface="Cambria Math" panose="02040503050406030204" pitchFamily="18" charset="0"/>
                                  </a:rPr>
                                  <m:t>𝑘</m:t>
                                </m:r>
                              </m:e>
                            </m:d>
                            <m:r>
                              <a:rPr lang="en-US" sz="1200" i="1">
                                <a:latin typeface="Cambria Math" panose="02040503050406030204" pitchFamily="18" charset="0"/>
                              </a:rPr>
                              <m:t>∈</m:t>
                            </m:r>
                            <m:r>
                              <a:rPr lang="en-US" sz="1200" i="1">
                                <a:latin typeface="Cambria Math" panose="02040503050406030204" pitchFamily="18" charset="0"/>
                              </a:rPr>
                              <m:t>𝑠</m:t>
                            </m:r>
                          </m:sub>
                          <m:sup/>
                          <m:e>
                            <m:sSub>
                              <m:sSubPr>
                                <m:ctrlPr>
                                  <a:rPr lang="en-US" sz="1200" i="1">
                                    <a:latin typeface="Cambria Math" panose="02040503050406030204" pitchFamily="18" charset="0"/>
                                  </a:rPr>
                                </m:ctrlPr>
                              </m:sSubPr>
                              <m:e>
                                <m:r>
                                  <a:rPr lang="en-US" sz="1200" i="1">
                                    <a:latin typeface="Cambria Math" panose="02040503050406030204" pitchFamily="18" charset="0"/>
                                  </a:rPr>
                                  <m:t>𝐷</m:t>
                                </m:r>
                              </m:e>
                              <m:sub>
                                <m:r>
                                  <a:rPr lang="en-US" sz="1200" i="1">
                                    <a:latin typeface="Cambria Math" panose="02040503050406030204" pitchFamily="18" charset="0"/>
                                  </a:rPr>
                                  <m:t>𝑘</m:t>
                                </m:r>
                              </m:sub>
                            </m:sSub>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𝑡</m:t>
                                </m:r>
                                <m:d>
                                  <m:dPr>
                                    <m:ctrlPr>
                                      <a:rPr lang="en-US" sz="1200" i="1">
                                        <a:latin typeface="Cambria Math" panose="02040503050406030204" pitchFamily="18" charset="0"/>
                                      </a:rPr>
                                    </m:ctrlPr>
                                  </m:dPr>
                                  <m:e>
                                    <m:r>
                                      <a:rPr lang="en-US" sz="1200" i="1">
                                        <a:latin typeface="Cambria Math" panose="02040503050406030204" pitchFamily="18" charset="0"/>
                                      </a:rPr>
                                      <m:t>𝑘</m:t>
                                    </m:r>
                                  </m:e>
                                </m:d>
                              </m:sub>
                            </m:sSub>
                          </m:e>
                        </m:nary>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𝑡</m:t>
                            </m:r>
                            <m:d>
                              <m:dPr>
                                <m:ctrlPr>
                                  <a:rPr lang="en-US" sz="1200" i="1">
                                    <a:latin typeface="Cambria Math" panose="02040503050406030204" pitchFamily="18" charset="0"/>
                                  </a:rPr>
                                </m:ctrlPr>
                              </m:dPr>
                              <m:e>
                                <m:r>
                                  <a:rPr lang="en-US" sz="1200" i="1">
                                    <a:latin typeface="Cambria Math" panose="02040503050406030204" pitchFamily="18" charset="0"/>
                                  </a:rPr>
                                  <m:t>𝑢</m:t>
                                </m:r>
                              </m:e>
                            </m:d>
                          </m:sub>
                        </m:sSub>
                        <m:r>
                          <a:rPr lang="en-US" sz="1200" i="1">
                            <a:latin typeface="Cambria Math" panose="02040503050406030204" pitchFamily="18" charset="0"/>
                          </a:rPr>
                          <m:t>/</m:t>
                        </m:r>
                        <m:nary>
                          <m:naryPr>
                            <m:chr m:val="∑"/>
                            <m:limLoc m:val="undOvr"/>
                            <m:supHide m:val="on"/>
                            <m:ctrlPr>
                              <a:rPr lang="en-US" sz="1200" i="1">
                                <a:latin typeface="Cambria Math" panose="02040503050406030204" pitchFamily="18" charset="0"/>
                              </a:rPr>
                            </m:ctrlPr>
                          </m:naryPr>
                          <m:sub>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𝑢</m:t>
                            </m:r>
                            <m:r>
                              <a:rPr lang="en-US" sz="1200" i="1">
                                <a:latin typeface="Cambria Math" panose="02040503050406030204" pitchFamily="18" charset="0"/>
                              </a:rPr>
                              <m:t>)∈</m:t>
                            </m:r>
                            <m:r>
                              <a:rPr lang="en-US" sz="1200" i="1">
                                <a:latin typeface="Cambria Math" panose="02040503050406030204" pitchFamily="18" charset="0"/>
                              </a:rPr>
                              <m:t>𝑠</m:t>
                            </m:r>
                          </m:sub>
                          <m:sup/>
                          <m:e>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𝑢</m:t>
                                </m:r>
                                <m:r>
                                  <a:rPr lang="en-US" sz="1200" i="1">
                                    <a:latin typeface="Cambria Math" panose="02040503050406030204" pitchFamily="18" charset="0"/>
                                  </a:rPr>
                                  <m:t>)</m:t>
                                </m:r>
                              </m:sub>
                            </m:sSub>
                          </m:e>
                        </m:nary>
                      </m:e>
                    </m:d>
                  </m:oMath>
                </a14:m>
                <a:endParaRPr lang="en-US" sz="1200" dirty="0"/>
              </a:p>
              <a:p>
                <a:r>
                  <a:rPr lang="en-US" sz="1200" dirty="0"/>
                  <a:t>where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𝑢</m:t>
                        </m:r>
                        <m:r>
                          <a:rPr lang="en-US" sz="1200" i="1">
                            <a:latin typeface="Cambria Math" panose="02040503050406030204" pitchFamily="18" charset="0"/>
                          </a:rPr>
                          <m:t>)</m:t>
                        </m:r>
                      </m:sub>
                    </m:sSub>
                  </m:oMath>
                </a14:m>
                <a:r>
                  <a:rPr lang="en-US" sz="1200" dirty="0"/>
                  <a:t> is the temporary estimated count of the target zone associated with unsampled ancillary class </a:t>
                </a:r>
                <a14:m>
                  <m:oMath xmlns:m="http://schemas.openxmlformats.org/officeDocument/2006/math">
                    <m:r>
                      <a:rPr lang="en-US" sz="1200" i="1">
                        <a:latin typeface="Cambria Math" panose="02040503050406030204" pitchFamily="18" charset="0"/>
                      </a:rPr>
                      <m:t>𝑢</m:t>
                    </m:r>
                  </m:oMath>
                </a14:m>
                <a:r>
                  <a:rPr lang="en-US" sz="1200" dirty="0"/>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𝐷</m:t>
                        </m:r>
                      </m:e>
                      <m:sub>
                        <m:r>
                          <a:rPr lang="en-US" sz="1200" i="1">
                            <a:latin typeface="Cambria Math" panose="02040503050406030204" pitchFamily="18" charset="0"/>
                          </a:rPr>
                          <m:t>𝑘</m:t>
                        </m:r>
                      </m:sub>
                    </m:sSub>
                  </m:oMath>
                </a14:m>
                <a:r>
                  <a:rPr lang="en-US" sz="1200" dirty="0"/>
                  <a:t> is the estimated density of known class </a:t>
                </a:r>
                <a14:m>
                  <m:oMath xmlns:m="http://schemas.openxmlformats.org/officeDocument/2006/math">
                    <m:r>
                      <a:rPr lang="en-US" sz="1200" i="1">
                        <a:latin typeface="Cambria Math" panose="02040503050406030204" pitchFamily="18" charset="0"/>
                      </a:rPr>
                      <m:t>𝑘</m:t>
                    </m:r>
                  </m:oMath>
                </a14:m>
                <a:r>
                  <a:rPr lang="en-US" sz="1200" dirty="0"/>
                  <a:t> within the source zone </a:t>
                </a:r>
                <a14:m>
                  <m:oMath xmlns:m="http://schemas.openxmlformats.org/officeDocument/2006/math">
                    <m:r>
                      <a:rPr lang="en-US" sz="1200" i="1">
                        <a:latin typeface="Cambria Math" panose="02040503050406030204" pitchFamily="18" charset="0"/>
                      </a:rPr>
                      <m:t>𝑠</m:t>
                    </m:r>
                  </m:oMath>
                </a14:m>
                <a:r>
                  <a:rPr lang="en-US" sz="1200" dirty="0"/>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𝑡</m:t>
                        </m:r>
                        <m:d>
                          <m:dPr>
                            <m:ctrlPr>
                              <a:rPr lang="en-US" sz="1200" i="1">
                                <a:latin typeface="Cambria Math" panose="02040503050406030204" pitchFamily="18" charset="0"/>
                              </a:rPr>
                            </m:ctrlPr>
                          </m:dPr>
                          <m:e>
                            <m:r>
                              <a:rPr lang="en-US" sz="1200" i="1">
                                <a:latin typeface="Cambria Math" panose="02040503050406030204" pitchFamily="18" charset="0"/>
                              </a:rPr>
                              <m:t>𝑘</m:t>
                            </m:r>
                          </m:e>
                        </m:d>
                      </m:sub>
                    </m:sSub>
                  </m:oMath>
                </a14:m>
                <a:r>
                  <a:rPr lang="en-US" sz="1200" dirty="0"/>
                  <a:t> is the area of the target zone associated with known class </a:t>
                </a:r>
                <a14:m>
                  <m:oMath xmlns:m="http://schemas.openxmlformats.org/officeDocument/2006/math">
                    <m:r>
                      <a:rPr lang="en-US" sz="1200" i="1">
                        <a:latin typeface="Cambria Math" panose="02040503050406030204" pitchFamily="18" charset="0"/>
                      </a:rPr>
                      <m:t>𝑘</m:t>
                    </m:r>
                  </m:oMath>
                </a14:m>
                <a:r>
                  <a:rPr lang="en-US" sz="1200" dirty="0"/>
                  <a:t>, and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𝑡</m:t>
                        </m:r>
                        <m:d>
                          <m:dPr>
                            <m:ctrlPr>
                              <a:rPr lang="en-US" sz="1200" i="1">
                                <a:latin typeface="Cambria Math" panose="02040503050406030204" pitchFamily="18" charset="0"/>
                              </a:rPr>
                            </m:ctrlPr>
                          </m:dPr>
                          <m:e>
                            <m:r>
                              <a:rPr lang="en-US" sz="1200" i="1">
                                <a:latin typeface="Cambria Math" panose="02040503050406030204" pitchFamily="18" charset="0"/>
                              </a:rPr>
                              <m:t>𝑢</m:t>
                            </m:r>
                          </m:e>
                        </m:d>
                      </m:sub>
                    </m:sSub>
                  </m:oMath>
                </a14:m>
                <a:r>
                  <a:rPr lang="en-US" sz="1200" dirty="0"/>
                  <a:t> is the area of the target zone associated with unknown class </a:t>
                </a:r>
                <a14:m>
                  <m:oMath xmlns:m="http://schemas.openxmlformats.org/officeDocument/2006/math">
                    <m:r>
                      <a:rPr lang="en-US" sz="1200" i="1">
                        <a:latin typeface="Cambria Math" panose="02040503050406030204" pitchFamily="18" charset="0"/>
                      </a:rPr>
                      <m:t>𝑢</m:t>
                    </m:r>
                  </m:oMath>
                </a14:m>
                <a:r>
                  <a:rPr lang="en-US" sz="1200" dirty="0"/>
                  <a:t>. Once the temporary estimated count of the unknown ancillary class 𝑢 is calculated for each target zones in the entire data set, the estimated density of ancillary class 𝑢 can thus be derived:</a:t>
                </a:r>
              </a:p>
              <a:p>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𝐷</m:t>
                        </m:r>
                      </m:e>
                      <m:sub>
                        <m:r>
                          <a:rPr lang="en-US" sz="1200" i="1">
                            <a:latin typeface="Cambria Math" panose="02040503050406030204" pitchFamily="18" charset="0"/>
                          </a:rPr>
                          <m:t>𝑢</m:t>
                        </m:r>
                      </m:sub>
                    </m:sSub>
                    <m:r>
                      <a:rPr lang="en-US" sz="1200" i="1">
                        <a:latin typeface="Cambria Math" panose="02040503050406030204" pitchFamily="18" charset="0"/>
                      </a:rPr>
                      <m:t>= </m:t>
                    </m:r>
                    <m:nary>
                      <m:naryPr>
                        <m:chr m:val="∑"/>
                        <m:limLoc m:val="undOvr"/>
                        <m:ctrlPr>
                          <a:rPr lang="en-US" sz="1200" i="1">
                            <a:latin typeface="Cambria Math" panose="02040503050406030204" pitchFamily="18" charset="0"/>
                          </a:rPr>
                        </m:ctrlPr>
                      </m:naryPr>
                      <m:sub>
                        <m:r>
                          <a:rPr lang="en-US" sz="1200" i="1">
                            <a:latin typeface="Cambria Math" panose="02040503050406030204" pitchFamily="18" charset="0"/>
                          </a:rPr>
                          <m:t>𝑡</m:t>
                        </m:r>
                        <m:d>
                          <m:dPr>
                            <m:ctrlPr>
                              <a:rPr lang="en-US" sz="1200" i="1">
                                <a:latin typeface="Cambria Math" panose="02040503050406030204" pitchFamily="18" charset="0"/>
                              </a:rPr>
                            </m:ctrlPr>
                          </m:dPr>
                          <m:e>
                            <m:r>
                              <a:rPr lang="en-US" sz="1200" i="1">
                                <a:latin typeface="Cambria Math" panose="02040503050406030204" pitchFamily="18" charset="0"/>
                              </a:rPr>
                              <m:t>𝑢</m:t>
                            </m:r>
                          </m:e>
                        </m:d>
                        <m:r>
                          <a:rPr lang="en-US" sz="1200" i="1">
                            <a:latin typeface="Cambria Math" panose="02040503050406030204" pitchFamily="18" charset="0"/>
                          </a:rPr>
                          <m:t>=1</m:t>
                        </m:r>
                      </m:sub>
                      <m:sup>
                        <m:r>
                          <a:rPr lang="en-US" sz="1200" i="1">
                            <a:latin typeface="Cambria Math" panose="02040503050406030204" pitchFamily="18" charset="0"/>
                          </a:rPr>
                          <m:t>𝑝</m:t>
                        </m:r>
                      </m:sup>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𝑢</m:t>
                            </m:r>
                            <m:r>
                              <a:rPr lang="en-US" sz="1200" i="1">
                                <a:latin typeface="Cambria Math" panose="02040503050406030204" pitchFamily="18" charset="0"/>
                              </a:rPr>
                              <m:t>)</m:t>
                            </m:r>
                          </m:sub>
                        </m:sSub>
                      </m:e>
                    </m:nary>
                    <m:r>
                      <a:rPr lang="en-US" sz="1200" i="1">
                        <a:latin typeface="Cambria Math" panose="02040503050406030204" pitchFamily="18" charset="0"/>
                      </a:rPr>
                      <m:t>/</m:t>
                    </m:r>
                    <m:nary>
                      <m:naryPr>
                        <m:chr m:val="∑"/>
                        <m:limLoc m:val="undOvr"/>
                        <m:ctrlPr>
                          <a:rPr lang="en-US" sz="1200" i="1">
                            <a:latin typeface="Cambria Math" panose="02040503050406030204" pitchFamily="18" charset="0"/>
                          </a:rPr>
                        </m:ctrlPr>
                      </m:naryPr>
                      <m:sub>
                        <m:r>
                          <a:rPr lang="en-US" sz="1200" i="1">
                            <a:latin typeface="Cambria Math" panose="02040503050406030204" pitchFamily="18" charset="0"/>
                          </a:rPr>
                          <m:t>𝑡</m:t>
                        </m:r>
                        <m:d>
                          <m:dPr>
                            <m:ctrlPr>
                              <a:rPr lang="en-US" sz="1200" i="1">
                                <a:latin typeface="Cambria Math" panose="02040503050406030204" pitchFamily="18" charset="0"/>
                              </a:rPr>
                            </m:ctrlPr>
                          </m:dPr>
                          <m:e>
                            <m:r>
                              <a:rPr lang="en-US" sz="1200" i="1">
                                <a:latin typeface="Cambria Math" panose="02040503050406030204" pitchFamily="18" charset="0"/>
                              </a:rPr>
                              <m:t>𝑢</m:t>
                            </m:r>
                          </m:e>
                        </m:d>
                        <m:r>
                          <a:rPr lang="en-US" sz="1200" i="1">
                            <a:latin typeface="Cambria Math" panose="02040503050406030204" pitchFamily="18" charset="0"/>
                          </a:rPr>
                          <m:t>=1</m:t>
                        </m:r>
                      </m:sub>
                      <m:sup>
                        <m:r>
                          <a:rPr lang="en-US" sz="1200" i="1">
                            <a:latin typeface="Cambria Math" panose="02040503050406030204" pitchFamily="18" charset="0"/>
                          </a:rPr>
                          <m:t>𝑝</m:t>
                        </m:r>
                      </m:sup>
                      <m:e>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𝑢</m:t>
                            </m:r>
                            <m:r>
                              <a:rPr lang="en-US" sz="1200" i="1">
                                <a:latin typeface="Cambria Math" panose="02040503050406030204" pitchFamily="18" charset="0"/>
                              </a:rPr>
                              <m:t>)</m:t>
                            </m:r>
                          </m:sub>
                        </m:sSub>
                      </m:e>
                    </m:nary>
                  </m:oMath>
                </a14:m>
                <a:endParaRPr lang="en-US" sz="1200" dirty="0"/>
              </a:p>
              <a:p>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𝑃𝑜𝑝</m:t>
                        </m:r>
                      </m:e>
                      <m:sub>
                        <m:r>
                          <a:rPr lang="en-US" sz="1200" i="1">
                            <a:latin typeface="Cambria Math" panose="02040503050406030204" pitchFamily="18" charset="0"/>
                          </a:rPr>
                          <m:t>𝑖</m:t>
                        </m:r>
                      </m:sub>
                    </m:sSub>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𝑃𝑜𝑝</m:t>
                        </m:r>
                      </m:e>
                      <m:sub>
                        <m:r>
                          <a:rPr lang="en-US" sz="1200" i="1">
                            <a:latin typeface="Cambria Math" panose="02040503050406030204" pitchFamily="18" charset="0"/>
                          </a:rPr>
                          <m:t>𝑗</m:t>
                        </m:r>
                      </m:sub>
                    </m:sSub>
                    <m:r>
                      <a:rPr lang="en-US"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en-US" sz="1200" b="0" i="1" smtClean="0">
                                <a:latin typeface="Cambria Math" panose="02040503050406030204" pitchFamily="18" charset="0"/>
                              </a:rPr>
                              <m:t>𝐷</m:t>
                            </m:r>
                          </m:e>
                          <m:sub>
                            <m:r>
                              <a:rPr lang="en-US" sz="1200" i="1">
                                <a:latin typeface="Cambria Math" panose="02040503050406030204" pitchFamily="18" charset="0"/>
                              </a:rPr>
                              <m:t>𝑘</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𝑖</m:t>
                            </m:r>
                          </m:sub>
                        </m:sSub>
                      </m:num>
                      <m:den>
                        <m:nary>
                          <m:naryPr>
                            <m:chr m:val="∑"/>
                            <m:limLoc m:val="undOvr"/>
                            <m:supHide m:val="on"/>
                            <m:ctrlPr>
                              <a:rPr lang="en-US" sz="1200" i="1">
                                <a:latin typeface="Cambria Math" panose="02040503050406030204" pitchFamily="18" charset="0"/>
                              </a:rPr>
                            </m:ctrlPr>
                          </m:naryPr>
                          <m:sub>
                            <m:r>
                              <a:rPr lang="en-US" sz="1200" i="1">
                                <a:latin typeface="Cambria Math" panose="02040503050406030204" pitchFamily="18" charset="0"/>
                              </a:rPr>
                              <m:t>𝑖</m:t>
                            </m:r>
                            <m:r>
                              <a:rPr lang="en-US" sz="1200" i="1">
                                <a:latin typeface="Cambria Math" panose="02040503050406030204" pitchFamily="18" charset="0"/>
                              </a:rPr>
                              <m:t>∈</m:t>
                            </m:r>
                            <m:r>
                              <a:rPr lang="en-US" sz="1200" i="1">
                                <a:latin typeface="Cambria Math" panose="02040503050406030204" pitchFamily="18" charset="0"/>
                              </a:rPr>
                              <m:t>𝑗</m:t>
                            </m:r>
                          </m:sub>
                          <m:sup/>
                          <m:e>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𝐷</m:t>
                                </m:r>
                              </m:e>
                              <m:sub>
                                <m:r>
                                  <a:rPr lang="en-US" sz="1200" i="1">
                                    <a:latin typeface="Cambria Math" panose="02040503050406030204" pitchFamily="18" charset="0"/>
                                  </a:rPr>
                                  <m:t>𝑘</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𝑖</m:t>
                                </m:r>
                              </m:sub>
                            </m:sSub>
                            <m:r>
                              <a:rPr lang="en-US" sz="1200" i="1">
                                <a:latin typeface="Cambria Math" panose="02040503050406030204" pitchFamily="18" charset="0"/>
                              </a:rPr>
                              <m:t>)</m:t>
                            </m:r>
                          </m:e>
                        </m:nary>
                      </m:den>
                    </m:f>
                  </m:oMath>
                </a14:m>
                <a:r>
                  <a:rPr lang="en-US" sz="1200" dirty="0"/>
                  <a:t>, the sum of all the redistributed grids’ population still equals to the source zone’s original total population:</a:t>
                </a:r>
              </a:p>
              <a:p>
                <a:endParaRPr lang="en-US" sz="1200" dirty="0"/>
              </a:p>
              <a:p>
                <a:endParaRPr lang="en-US" sz="1200" dirty="0"/>
              </a:p>
            </p:txBody>
          </p:sp>
        </mc:Choice>
        <mc:Fallback xmlns="">
          <p:sp>
            <p:nvSpPr>
              <p:cNvPr id="3" name="Content Placeholder 2">
                <a:extLst>
                  <a:ext uri="{FF2B5EF4-FFF2-40B4-BE49-F238E27FC236}">
                    <a16:creationId xmlns:a16="http://schemas.microsoft.com/office/drawing/2014/main" id="{D70D50A0-E535-5924-6CC1-AD2893D2C014}"/>
                  </a:ext>
                </a:extLst>
              </p:cNvPr>
              <p:cNvSpPr>
                <a:spLocks noGrp="1" noRot="1" noChangeAspect="1" noMove="1" noResize="1" noEditPoints="1" noAdjustHandles="1" noChangeArrowheads="1" noChangeShapeType="1" noTextEdit="1"/>
              </p:cNvSpPr>
              <p:nvPr>
                <p:ph idx="1"/>
              </p:nvPr>
            </p:nvSpPr>
            <p:spPr>
              <a:xfrm>
                <a:off x="398656" y="1190411"/>
                <a:ext cx="11193966" cy="5355355"/>
              </a:xfrm>
              <a:blipFill>
                <a:blip r:embed="rId2"/>
                <a:stretch>
                  <a:fillRect t="-236" b="-2364"/>
                </a:stretch>
              </a:blipFill>
            </p:spPr>
            <p:txBody>
              <a:bodyPr/>
              <a:lstStyle/>
              <a:p>
                <a:r>
                  <a:rPr lang="en-US">
                    <a:noFill/>
                  </a:rPr>
                  <a:t> </a:t>
                </a:r>
              </a:p>
            </p:txBody>
          </p:sp>
        </mc:Fallback>
      </mc:AlternateContent>
    </p:spTree>
    <p:extLst>
      <p:ext uri="{BB962C8B-B14F-4D97-AF65-F5344CB8AC3E}">
        <p14:creationId xmlns:p14="http://schemas.microsoft.com/office/powerpoint/2010/main" val="652091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9666-03A6-C105-53B7-92070BBBAB20}"/>
              </a:ext>
            </a:extLst>
          </p:cNvPr>
          <p:cNvSpPr>
            <a:spLocks noGrp="1"/>
          </p:cNvSpPr>
          <p:nvPr>
            <p:ph type="title"/>
          </p:nvPr>
        </p:nvSpPr>
        <p:spPr>
          <a:xfrm>
            <a:off x="838200" y="241246"/>
            <a:ext cx="9075234" cy="816312"/>
          </a:xfrm>
        </p:spPr>
        <p:txBody>
          <a:bodyPr>
            <a:normAutofit/>
          </a:bodyPr>
          <a:lstStyle/>
          <a:p>
            <a:r>
              <a:rPr lang="en-US" sz="2000" b="1" dirty="0">
                <a:latin typeface="+mn-lt"/>
              </a:rPr>
              <a:t>Ordinary Least Squares (OLS) and Areal Weighting Mapping (AWM)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070164-98DC-F7E9-8629-2875DD969718}"/>
                  </a:ext>
                </a:extLst>
              </p:cNvPr>
              <p:cNvSpPr>
                <a:spLocks noGrp="1"/>
              </p:cNvSpPr>
              <p:nvPr>
                <p:ph idx="1"/>
              </p:nvPr>
            </p:nvSpPr>
            <p:spPr>
              <a:xfrm>
                <a:off x="838200" y="1650380"/>
                <a:ext cx="4837771" cy="4749608"/>
              </a:xfrm>
            </p:spPr>
            <p:txBody>
              <a:bodyPr>
                <a:noAutofit/>
              </a:bodyPr>
              <a:lstStyle/>
              <a:p>
                <a:r>
                  <a:rPr lang="en-US" sz="1200" dirty="0"/>
                  <a:t>Ordinary Least Squares (OLS):</a:t>
                </a:r>
              </a:p>
              <a:p>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𝑌</m:t>
                        </m:r>
                      </m:e>
                      <m:sub>
                        <m:r>
                          <a:rPr lang="en-US" sz="1200" b="0" i="1" smtClean="0">
                            <a:latin typeface="Cambria Math" panose="02040503050406030204" pitchFamily="18" charset="0"/>
                          </a:rPr>
                          <m:t>𝑗</m:t>
                        </m:r>
                      </m:sub>
                    </m:sSub>
                    <m:r>
                      <a:rPr lang="en-US" sz="1200" i="1">
                        <a:latin typeface="Cambria Math" panose="02040503050406030204" pitchFamily="18" charset="0"/>
                      </a:rPr>
                      <m:t>=  </m:t>
                    </m:r>
                    <m:r>
                      <a:rPr lang="en-US" sz="1200" b="1" i="1">
                        <a:latin typeface="Cambria Math" panose="02040503050406030204" pitchFamily="18" charset="0"/>
                      </a:rPr>
                      <m:t>𝑳𝑪</m:t>
                    </m:r>
                    <m:r>
                      <a:rPr lang="en-US" sz="1200" i="1">
                        <a:latin typeface="Cambria Math" panose="02040503050406030204" pitchFamily="18" charset="0"/>
                      </a:rPr>
                      <m:t>′∗</m:t>
                    </m:r>
                    <m:r>
                      <a:rPr lang="en-US" sz="1200" b="1" i="1">
                        <a:latin typeface="Cambria Math" panose="02040503050406030204" pitchFamily="18" charset="0"/>
                      </a:rPr>
                      <m:t>𝜷</m:t>
                    </m:r>
                  </m:oMath>
                </a14:m>
                <a:endParaRPr lang="en-US" sz="1200" dirty="0"/>
              </a:p>
              <a:p>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𝑌</m:t>
                        </m:r>
                      </m:e>
                      <m:sub>
                        <m:r>
                          <a:rPr lang="en-US" sz="1200" i="1">
                            <a:latin typeface="Cambria Math" panose="02040503050406030204" pitchFamily="18" charset="0"/>
                          </a:rPr>
                          <m:t>𝑗</m:t>
                        </m:r>
                      </m:sub>
                    </m:sSub>
                  </m:oMath>
                </a14:m>
                <a:r>
                  <a:rPr lang="en-US" sz="1200" i="1" dirty="0"/>
                  <a:t> </a:t>
                </a:r>
                <a:r>
                  <a:rPr lang="en-US" sz="1200" dirty="0"/>
                  <a:t>is the tract population</a:t>
                </a:r>
                <a:endParaRPr lang="en-US" sz="1200" i="1" dirty="0"/>
              </a:p>
              <a:p>
                <a14:m>
                  <m:oMath xmlns:m="http://schemas.openxmlformats.org/officeDocument/2006/math">
                    <m:r>
                      <a:rPr lang="en-US" sz="1200" b="1" i="1">
                        <a:latin typeface="Cambria Math" panose="02040503050406030204" pitchFamily="18" charset="0"/>
                      </a:rPr>
                      <m:t>𝑳𝑪</m:t>
                    </m:r>
                    <m:r>
                      <a:rPr lang="en-US" sz="1200" i="1">
                        <a:latin typeface="Cambria Math" panose="02040503050406030204" pitchFamily="18" charset="0"/>
                      </a:rPr>
                      <m:t>= </m:t>
                    </m:r>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sSub>
                                <m:sSubPr>
                                  <m:ctrlPr>
                                    <a:rPr lang="en-US" sz="1200" i="1">
                                      <a:latin typeface="Cambria Math" panose="02040503050406030204" pitchFamily="18" charset="0"/>
                                    </a:rPr>
                                  </m:ctrlPr>
                                </m:sSubPr>
                                <m:e>
                                  <m:r>
                                    <a:rPr lang="en-US" sz="1200" i="1">
                                      <a:latin typeface="Cambria Math" panose="02040503050406030204" pitchFamily="18" charset="0"/>
                                    </a:rPr>
                                    <m:t>𝐿𝐶</m:t>
                                  </m:r>
                                </m:e>
                                <m:sub>
                                  <m:r>
                                    <a:rPr lang="en-US" sz="1200" i="1">
                                      <a:latin typeface="Cambria Math" panose="02040503050406030204" pitchFamily="18" charset="0"/>
                                    </a:rPr>
                                    <m:t>1</m:t>
                                  </m:r>
                                </m:sub>
                              </m:sSub>
                            </m:e>
                          </m:mr>
                          <m:mr>
                            <m:e>
                              <m:r>
                                <a:rPr lang="en-US" sz="1200" i="1">
                                  <a:latin typeface="Cambria Math" panose="02040503050406030204" pitchFamily="18" charset="0"/>
                                </a:rPr>
                                <m:t>…</m:t>
                              </m:r>
                            </m:e>
                          </m:mr>
                          <m:mr>
                            <m:e>
                              <m:sSub>
                                <m:sSubPr>
                                  <m:ctrlPr>
                                    <a:rPr lang="en-US" sz="1200" i="1">
                                      <a:latin typeface="Cambria Math" panose="02040503050406030204" pitchFamily="18" charset="0"/>
                                    </a:rPr>
                                  </m:ctrlPr>
                                </m:sSubPr>
                                <m:e>
                                  <m:r>
                                    <a:rPr lang="en-US" sz="1200" i="1">
                                      <a:latin typeface="Cambria Math" panose="02040503050406030204" pitchFamily="18" charset="0"/>
                                    </a:rPr>
                                    <m:t>𝐿𝐶</m:t>
                                  </m:r>
                                </m:e>
                                <m:sub>
                                  <m:r>
                                    <a:rPr lang="en-US" sz="1200" i="1">
                                      <a:latin typeface="Cambria Math" panose="02040503050406030204" pitchFamily="18" charset="0"/>
                                    </a:rPr>
                                    <m:t>𝑛</m:t>
                                  </m:r>
                                </m:sub>
                              </m:sSub>
                            </m:e>
                          </m:mr>
                        </m:m>
                      </m:e>
                    </m:d>
                  </m:oMath>
                </a14:m>
                <a:r>
                  <a:rPr lang="en-US" sz="1200" dirty="0"/>
                  <a:t> is the selected significant land cover covariates value based on the linear regularized analysis results, </a:t>
                </a:r>
                <a14:m>
                  <m:oMath xmlns:m="http://schemas.openxmlformats.org/officeDocument/2006/math">
                    <m:r>
                      <a:rPr lang="en-US" sz="1200" b="1" i="1">
                        <a:latin typeface="Cambria Math" panose="02040503050406030204" pitchFamily="18" charset="0"/>
                      </a:rPr>
                      <m:t>𝜷</m:t>
                    </m:r>
                    <m:r>
                      <a:rPr lang="en-US" sz="1200" i="1">
                        <a:latin typeface="Cambria Math" panose="02040503050406030204" pitchFamily="18" charset="0"/>
                      </a:rPr>
                      <m:t>= </m:t>
                    </m:r>
                    <m:d>
                      <m:dPr>
                        <m:ctrlPr>
                          <a:rPr lang="en-US" sz="1200" i="1">
                            <a:latin typeface="Cambria Math" panose="02040503050406030204" pitchFamily="18" charset="0"/>
                          </a:rPr>
                        </m:ctrlPr>
                      </m:dPr>
                      <m:e>
                        <m:m>
                          <m:mPr>
                            <m:mcs>
                              <m:mc>
                                <m:mcPr>
                                  <m:count m:val="1"/>
                                  <m:mcJc m:val="center"/>
                                </m:mcPr>
                              </m:mc>
                            </m:mcs>
                            <m:ctrlPr>
                              <a:rPr lang="en-US" sz="1200" i="1">
                                <a:latin typeface="Cambria Math" panose="02040503050406030204" pitchFamily="18" charset="0"/>
                              </a:rPr>
                            </m:ctrlPr>
                          </m:mPr>
                          <m:mr>
                            <m:e>
                              <m:sSub>
                                <m:sSubPr>
                                  <m:ctrlPr>
                                    <a:rPr lang="en-US" sz="1200" i="1">
                                      <a:latin typeface="Cambria Math" panose="02040503050406030204" pitchFamily="18" charset="0"/>
                                    </a:rPr>
                                  </m:ctrlPr>
                                </m:sSubPr>
                                <m:e>
                                  <m:r>
                                    <a:rPr lang="en-US" sz="1200" i="1">
                                      <a:latin typeface="Cambria Math" panose="02040503050406030204" pitchFamily="18" charset="0"/>
                                    </a:rPr>
                                    <m:t>𝑘</m:t>
                                  </m:r>
                                </m:e>
                                <m:sub>
                                  <m:r>
                                    <a:rPr lang="en-US" sz="1200" i="1">
                                      <a:latin typeface="Cambria Math" panose="02040503050406030204" pitchFamily="18" charset="0"/>
                                    </a:rPr>
                                    <m:t>1</m:t>
                                  </m:r>
                                </m:sub>
                              </m:sSub>
                            </m:e>
                          </m:mr>
                          <m:mr>
                            <m:e>
                              <m:r>
                                <a:rPr lang="en-US" sz="1200" i="1">
                                  <a:latin typeface="Cambria Math" panose="02040503050406030204" pitchFamily="18" charset="0"/>
                                </a:rPr>
                                <m:t>…</m:t>
                              </m:r>
                            </m:e>
                          </m:mr>
                          <m:mr>
                            <m:e>
                              <m:sSub>
                                <m:sSubPr>
                                  <m:ctrlPr>
                                    <a:rPr lang="en-US" sz="1200" i="1">
                                      <a:latin typeface="Cambria Math" panose="02040503050406030204" pitchFamily="18" charset="0"/>
                                    </a:rPr>
                                  </m:ctrlPr>
                                </m:sSubPr>
                                <m:e>
                                  <m:r>
                                    <a:rPr lang="en-US" sz="1200" i="1">
                                      <a:latin typeface="Cambria Math" panose="02040503050406030204" pitchFamily="18" charset="0"/>
                                    </a:rPr>
                                    <m:t>𝑘</m:t>
                                  </m:r>
                                </m:e>
                                <m:sub>
                                  <m:r>
                                    <a:rPr lang="en-US" sz="1200" i="1">
                                      <a:latin typeface="Cambria Math" panose="02040503050406030204" pitchFamily="18" charset="0"/>
                                    </a:rPr>
                                    <m:t>𝑛</m:t>
                                  </m:r>
                                </m:sub>
                              </m:sSub>
                            </m:e>
                          </m:mr>
                        </m:m>
                      </m:e>
                    </m:d>
                  </m:oMath>
                </a14:m>
                <a:r>
                  <a:rPr lang="en-US" sz="1200" dirty="0"/>
                  <a:t> is the land covariates coefficients calculated based on the OLS.</a:t>
                </a:r>
              </a:p>
              <a:p>
                <a:r>
                  <a:rPr lang="en-US" sz="1200" dirty="0"/>
                  <a:t>After the coefficient between each land cover type and population is estimated, the population in each grid can be redistributed based on the relative importance of the grids’ land cover in the source zones while remains the </a:t>
                </a:r>
                <a:r>
                  <a:rPr lang="en-US" sz="1200" dirty="0" err="1"/>
                  <a:t>pycnophylactic</a:t>
                </a:r>
                <a:r>
                  <a:rPr lang="en-US" sz="1200" dirty="0"/>
                  <a:t> property (volume conservation) that the sum of all the redistributed grids’ population still equals to the source zone’s original total population:</a:t>
                </a:r>
              </a:p>
              <a:p>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𝑃𝑜𝑝</m:t>
                        </m:r>
                      </m:e>
                      <m:sub>
                        <m:r>
                          <a:rPr lang="en-US" sz="1200" i="1">
                            <a:latin typeface="Cambria Math" panose="02040503050406030204" pitchFamily="18" charset="0"/>
                          </a:rPr>
                          <m:t>𝑖</m:t>
                        </m:r>
                      </m:sub>
                    </m:sSub>
                    <m:r>
                      <a:rPr lang="en-US" sz="1200" i="1">
                        <a:latin typeface="Cambria Math" panose="02040503050406030204" pitchFamily="18" charset="0"/>
                      </a:rPr>
                      <m:t>= </m:t>
                    </m:r>
                    <m:sSub>
                      <m:sSubPr>
                        <m:ctrlPr>
                          <a:rPr lang="en-US" sz="1200" i="1">
                            <a:latin typeface="Cambria Math" panose="02040503050406030204" pitchFamily="18" charset="0"/>
                          </a:rPr>
                        </m:ctrlPr>
                      </m:sSubPr>
                      <m:e>
                        <m:r>
                          <a:rPr lang="en-US" sz="1200" i="1">
                            <a:latin typeface="Cambria Math" panose="02040503050406030204" pitchFamily="18" charset="0"/>
                          </a:rPr>
                          <m:t>𝑃𝑜𝑝</m:t>
                        </m:r>
                      </m:e>
                      <m:sub>
                        <m:r>
                          <a:rPr lang="en-US" sz="1200" i="1">
                            <a:latin typeface="Cambria Math" panose="02040503050406030204" pitchFamily="18" charset="0"/>
                          </a:rPr>
                          <m:t>𝑗</m:t>
                        </m:r>
                      </m:sub>
                    </m:sSub>
                    <m:r>
                      <a:rPr lang="en-US"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en-US" sz="1200" i="1">
                                <a:latin typeface="Cambria Math" panose="02040503050406030204" pitchFamily="18" charset="0"/>
                              </a:rPr>
                              <m:t>𝑐𝑜𝑒𝑓𝑓</m:t>
                            </m:r>
                          </m:e>
                          <m:sub>
                            <m:r>
                              <a:rPr lang="en-US" sz="1200" i="1">
                                <a:latin typeface="Cambria Math" panose="02040503050406030204" pitchFamily="18" charset="0"/>
                              </a:rPr>
                              <m:t>𝑘</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𝑖</m:t>
                            </m:r>
                          </m:sub>
                        </m:sSub>
                      </m:num>
                      <m:den>
                        <m:nary>
                          <m:naryPr>
                            <m:chr m:val="∑"/>
                            <m:limLoc m:val="undOvr"/>
                            <m:supHide m:val="on"/>
                            <m:ctrlPr>
                              <a:rPr lang="en-US" sz="1200" i="1">
                                <a:latin typeface="Cambria Math" panose="02040503050406030204" pitchFamily="18" charset="0"/>
                              </a:rPr>
                            </m:ctrlPr>
                          </m:naryPr>
                          <m:sub>
                            <m:r>
                              <a:rPr lang="en-US" sz="1200" i="1">
                                <a:latin typeface="Cambria Math" panose="02040503050406030204" pitchFamily="18" charset="0"/>
                              </a:rPr>
                              <m:t>𝑖</m:t>
                            </m:r>
                            <m:r>
                              <a:rPr lang="en-US" sz="1200" i="1">
                                <a:latin typeface="Cambria Math" panose="02040503050406030204" pitchFamily="18" charset="0"/>
                              </a:rPr>
                              <m:t>∈</m:t>
                            </m:r>
                            <m:r>
                              <a:rPr lang="en-US" sz="1200" i="1">
                                <a:latin typeface="Cambria Math" panose="02040503050406030204" pitchFamily="18" charset="0"/>
                              </a:rPr>
                              <m:t>𝑗</m:t>
                            </m:r>
                          </m:sub>
                          <m:sup/>
                          <m:e>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𝑐𝑜𝑒𝑓𝑓</m:t>
                                </m:r>
                              </m:e>
                              <m:sub>
                                <m:r>
                                  <a:rPr lang="en-US" sz="1200" i="1">
                                    <a:latin typeface="Cambria Math" panose="02040503050406030204" pitchFamily="18" charset="0"/>
                                  </a:rPr>
                                  <m:t>𝑘</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𝑖</m:t>
                                </m:r>
                              </m:sub>
                            </m:sSub>
                            <m:r>
                              <a:rPr lang="en-US" sz="1200" i="1">
                                <a:latin typeface="Cambria Math" panose="02040503050406030204" pitchFamily="18" charset="0"/>
                              </a:rPr>
                              <m:t>)</m:t>
                            </m:r>
                          </m:e>
                        </m:nary>
                      </m:den>
                    </m:f>
                  </m:oMath>
                </a14:m>
                <a:endParaRPr lang="en-US" sz="1200" dirty="0"/>
              </a:p>
              <a:p>
                <a:r>
                  <a:rPr lang="en-US" sz="1200" dirty="0"/>
                  <a:t>where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𝑃𝑜𝑝</m:t>
                        </m:r>
                      </m:e>
                      <m:sub>
                        <m:r>
                          <a:rPr lang="en-US" sz="1200" i="1">
                            <a:latin typeface="Cambria Math" panose="02040503050406030204" pitchFamily="18" charset="0"/>
                          </a:rPr>
                          <m:t>𝑖</m:t>
                        </m:r>
                      </m:sub>
                    </m:sSub>
                  </m:oMath>
                </a14:m>
                <a:r>
                  <a:rPr lang="en-US" sz="1200" dirty="0"/>
                  <a:t> is the estimated number of persons in the grid </a:t>
                </a:r>
                <a14:m>
                  <m:oMath xmlns:m="http://schemas.openxmlformats.org/officeDocument/2006/math">
                    <m:r>
                      <a:rPr lang="en-US" sz="1200" i="1">
                        <a:latin typeface="Cambria Math" panose="02040503050406030204" pitchFamily="18" charset="0"/>
                      </a:rPr>
                      <m:t>𝑖</m:t>
                    </m:r>
                  </m:oMath>
                </a14:m>
                <a:r>
                  <a:rPr lang="en-US" sz="1200" dirty="0"/>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𝑃𝑜𝑝</m:t>
                        </m:r>
                      </m:e>
                      <m:sub>
                        <m:r>
                          <a:rPr lang="en-US" sz="1200" i="1">
                            <a:latin typeface="Cambria Math" panose="02040503050406030204" pitchFamily="18" charset="0"/>
                          </a:rPr>
                          <m:t>𝑗</m:t>
                        </m:r>
                      </m:sub>
                    </m:sSub>
                  </m:oMath>
                </a14:m>
                <a:r>
                  <a:rPr lang="en-US" sz="1200" dirty="0"/>
                  <a:t> is the estimated number of persons in the tract </a:t>
                </a:r>
                <a14:m>
                  <m:oMath xmlns:m="http://schemas.openxmlformats.org/officeDocument/2006/math">
                    <m:r>
                      <a:rPr lang="en-US" sz="1200" i="1">
                        <a:latin typeface="Cambria Math" panose="02040503050406030204" pitchFamily="18" charset="0"/>
                      </a:rPr>
                      <m:t>𝑗</m:t>
                    </m:r>
                  </m:oMath>
                </a14:m>
                <a:r>
                  <a:rPr lang="en-US" sz="1200" dirty="0"/>
                  <a:t> that the grid </a:t>
                </a:r>
                <a14:m>
                  <m:oMath xmlns:m="http://schemas.openxmlformats.org/officeDocument/2006/math">
                    <m:r>
                      <a:rPr lang="en-US" sz="1200" i="1">
                        <a:latin typeface="Cambria Math" panose="02040503050406030204" pitchFamily="18" charset="0"/>
                      </a:rPr>
                      <m:t>𝑖</m:t>
                    </m:r>
                  </m:oMath>
                </a14:m>
                <a:r>
                  <a:rPr lang="en-US" sz="1200" dirty="0"/>
                  <a:t> resides in,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𝑐𝑜𝑒𝑓𝑓</m:t>
                        </m:r>
                      </m:e>
                      <m:sub>
                        <m:r>
                          <a:rPr lang="en-US" sz="1200" i="1">
                            <a:latin typeface="Cambria Math" panose="02040503050406030204" pitchFamily="18" charset="0"/>
                          </a:rPr>
                          <m:t>𝑘</m:t>
                        </m:r>
                      </m:sub>
                    </m:sSub>
                  </m:oMath>
                </a14:m>
                <a:r>
                  <a:rPr lang="en-US" sz="1200" dirty="0"/>
                  <a:t> is the estimated linear regression coefficient for land cover </a:t>
                </a:r>
                <a14:m>
                  <m:oMath xmlns:m="http://schemas.openxmlformats.org/officeDocument/2006/math">
                    <m:r>
                      <a:rPr lang="en-US" sz="1200" i="1">
                        <a:latin typeface="Cambria Math" panose="02040503050406030204" pitchFamily="18" charset="0"/>
                      </a:rPr>
                      <m:t>𝑘</m:t>
                    </m:r>
                  </m:oMath>
                </a14:m>
                <a:r>
                  <a:rPr lang="en-US" sz="1200" dirty="0"/>
                  <a:t> and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𝑖</m:t>
                        </m:r>
                      </m:sub>
                    </m:sSub>
                  </m:oMath>
                </a14:m>
                <a:r>
                  <a:rPr lang="en-US" sz="1200" dirty="0"/>
                  <a:t> is the area of the grid </a:t>
                </a:r>
                <a14:m>
                  <m:oMath xmlns:m="http://schemas.openxmlformats.org/officeDocument/2006/math">
                    <m:r>
                      <a:rPr lang="en-US" sz="1200" i="1">
                        <a:latin typeface="Cambria Math" panose="02040503050406030204" pitchFamily="18" charset="0"/>
                      </a:rPr>
                      <m:t>𝑖</m:t>
                    </m:r>
                  </m:oMath>
                </a14:m>
                <a:r>
                  <a:rPr lang="en-US" sz="1200" dirty="0"/>
                  <a:t> that the land cover </a:t>
                </a:r>
                <a14:m>
                  <m:oMath xmlns:m="http://schemas.openxmlformats.org/officeDocument/2006/math">
                    <m:r>
                      <a:rPr lang="en-US" sz="1200" i="1">
                        <a:latin typeface="Cambria Math" panose="02040503050406030204" pitchFamily="18" charset="0"/>
                      </a:rPr>
                      <m:t>𝑘</m:t>
                    </m:r>
                  </m:oMath>
                </a14:m>
                <a:r>
                  <a:rPr lang="en-US" sz="1200" dirty="0"/>
                  <a:t> resides in.</a:t>
                </a:r>
              </a:p>
              <a:p>
                <a:endParaRPr lang="en-US" sz="1200" dirty="0"/>
              </a:p>
              <a:p>
                <a:endParaRPr lang="en-US" sz="1200" dirty="0"/>
              </a:p>
              <a:p>
                <a:endParaRPr lang="en-US" sz="1200" dirty="0"/>
              </a:p>
            </p:txBody>
          </p:sp>
        </mc:Choice>
        <mc:Fallback xmlns="">
          <p:sp>
            <p:nvSpPr>
              <p:cNvPr id="3" name="Content Placeholder 2">
                <a:extLst>
                  <a:ext uri="{FF2B5EF4-FFF2-40B4-BE49-F238E27FC236}">
                    <a16:creationId xmlns:a16="http://schemas.microsoft.com/office/drawing/2014/main" id="{D4070164-98DC-F7E9-8629-2875DD969718}"/>
                  </a:ext>
                </a:extLst>
              </p:cNvPr>
              <p:cNvSpPr>
                <a:spLocks noGrp="1" noRot="1" noChangeAspect="1" noMove="1" noResize="1" noEditPoints="1" noAdjustHandles="1" noChangeArrowheads="1" noChangeShapeType="1" noTextEdit="1"/>
              </p:cNvSpPr>
              <p:nvPr>
                <p:ph idx="1"/>
              </p:nvPr>
            </p:nvSpPr>
            <p:spPr>
              <a:xfrm>
                <a:off x="838200" y="1650380"/>
                <a:ext cx="4837771" cy="4749608"/>
              </a:xfrm>
              <a:blipFill>
                <a:blip r:embed="rId2"/>
                <a:stretch>
                  <a:fillRect t="-533" r="-787"/>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0CE61D56-4A8F-DA07-AD14-982463B00454}"/>
              </a:ext>
            </a:extLst>
          </p:cNvPr>
          <p:cNvSpPr txBox="1">
            <a:spLocks/>
          </p:cNvSpPr>
          <p:nvPr/>
        </p:nvSpPr>
        <p:spPr>
          <a:xfrm>
            <a:off x="6096000" y="1650380"/>
            <a:ext cx="4759712" cy="20183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Areal Weighting Mapping (AWM)</a:t>
            </a:r>
          </a:p>
          <a:p>
            <a:r>
              <a:rPr lang="en-US" sz="1200" dirty="0"/>
              <a:t>The Areal Weighting Mapping (AWM) method assigns a proportion of the population to the target area relative to the percentage of its area within the source geographic unit that it belongs to (Holifield et al., 2017). The core assumption of this traditional mapping approach is that the population is homogeneously spatially distributed within the source geographic unit like census tracts. </a:t>
            </a:r>
          </a:p>
          <a:p>
            <a:endParaRPr lang="en-US" sz="1200" dirty="0"/>
          </a:p>
        </p:txBody>
      </p:sp>
      <p:sp>
        <p:nvSpPr>
          <p:cNvPr id="5" name="TextBox 4">
            <a:extLst>
              <a:ext uri="{FF2B5EF4-FFF2-40B4-BE49-F238E27FC236}">
                <a16:creationId xmlns:a16="http://schemas.microsoft.com/office/drawing/2014/main" id="{1CC5438A-45BB-194F-BA30-6C4314563248}"/>
              </a:ext>
            </a:extLst>
          </p:cNvPr>
          <p:cNvSpPr txBox="1"/>
          <p:nvPr/>
        </p:nvSpPr>
        <p:spPr>
          <a:xfrm>
            <a:off x="1739590" y="1199627"/>
            <a:ext cx="546945" cy="369332"/>
          </a:xfrm>
          <a:prstGeom prst="rect">
            <a:avLst/>
          </a:prstGeom>
          <a:noFill/>
        </p:spPr>
        <p:txBody>
          <a:bodyPr wrap="none" rtlCol="0">
            <a:spAutoFit/>
          </a:bodyPr>
          <a:lstStyle/>
          <a:p>
            <a:r>
              <a:rPr lang="en-US" b="1" dirty="0"/>
              <a:t>OLS</a:t>
            </a:r>
          </a:p>
        </p:txBody>
      </p:sp>
      <p:sp>
        <p:nvSpPr>
          <p:cNvPr id="6" name="TextBox 5">
            <a:extLst>
              <a:ext uri="{FF2B5EF4-FFF2-40B4-BE49-F238E27FC236}">
                <a16:creationId xmlns:a16="http://schemas.microsoft.com/office/drawing/2014/main" id="{C9BFA6A2-F035-9F8C-A9B7-6FE30D98FC4E}"/>
              </a:ext>
            </a:extLst>
          </p:cNvPr>
          <p:cNvSpPr txBox="1"/>
          <p:nvPr/>
        </p:nvSpPr>
        <p:spPr>
          <a:xfrm>
            <a:off x="7928911" y="1281048"/>
            <a:ext cx="727059" cy="369332"/>
          </a:xfrm>
          <a:prstGeom prst="rect">
            <a:avLst/>
          </a:prstGeom>
          <a:noFill/>
        </p:spPr>
        <p:txBody>
          <a:bodyPr wrap="none" rtlCol="0">
            <a:spAutoFit/>
          </a:bodyPr>
          <a:lstStyle/>
          <a:p>
            <a:r>
              <a:rPr lang="en-US" b="1" dirty="0"/>
              <a:t>AWM</a:t>
            </a:r>
          </a:p>
        </p:txBody>
      </p:sp>
    </p:spTree>
    <p:extLst>
      <p:ext uri="{BB962C8B-B14F-4D97-AF65-F5344CB8AC3E}">
        <p14:creationId xmlns:p14="http://schemas.microsoft.com/office/powerpoint/2010/main" val="1949508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41F33C-58ED-7C22-F221-ABF8895E01DD}"/>
              </a:ext>
            </a:extLst>
          </p:cNvPr>
          <p:cNvSpPr>
            <a:spLocks noGrp="1"/>
          </p:cNvSpPr>
          <p:nvPr>
            <p:ph type="title"/>
          </p:nvPr>
        </p:nvSpPr>
        <p:spPr>
          <a:xfrm>
            <a:off x="635000" y="640823"/>
            <a:ext cx="3418659" cy="5583148"/>
          </a:xfrm>
        </p:spPr>
        <p:txBody>
          <a:bodyPr anchor="ctr">
            <a:normAutofit/>
          </a:bodyPr>
          <a:lstStyle/>
          <a:p>
            <a:r>
              <a:rPr lang="en-US" sz="4600" b="1">
                <a:latin typeface="+mn-lt"/>
              </a:rPr>
              <a:t>Comparative Analysis</a:t>
            </a:r>
          </a:p>
        </p:txBody>
      </p:sp>
      <p:sp>
        <p:nvSpPr>
          <p:cNvPr id="29"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1B91201-40DF-72ED-3C3E-7604936C7A7A}"/>
              </a:ext>
            </a:extLst>
          </p:cNvPr>
          <p:cNvGrpSpPr/>
          <p:nvPr/>
        </p:nvGrpSpPr>
        <p:grpSpPr>
          <a:xfrm>
            <a:off x="4648018" y="843451"/>
            <a:ext cx="6823863" cy="5286704"/>
            <a:chOff x="4648018" y="843451"/>
            <a:chExt cx="6823863" cy="5286704"/>
          </a:xfrm>
        </p:grpSpPr>
        <p:grpSp>
          <p:nvGrpSpPr>
            <p:cNvPr id="6" name="Group 5">
              <a:extLst>
                <a:ext uri="{FF2B5EF4-FFF2-40B4-BE49-F238E27FC236}">
                  <a16:creationId xmlns:a16="http://schemas.microsoft.com/office/drawing/2014/main" id="{E31F9FA7-BB95-A930-CFF5-A8E60D17035D}"/>
                </a:ext>
              </a:extLst>
            </p:cNvPr>
            <p:cNvGrpSpPr/>
            <p:nvPr/>
          </p:nvGrpSpPr>
          <p:grpSpPr>
            <a:xfrm>
              <a:off x="4648018" y="843451"/>
              <a:ext cx="6823863" cy="5286704"/>
              <a:chOff x="4648018" y="843451"/>
              <a:chExt cx="6823863" cy="5286704"/>
            </a:xfrm>
          </p:grpSpPr>
          <p:grpSp>
            <p:nvGrpSpPr>
              <p:cNvPr id="22" name="Group 21">
                <a:extLst>
                  <a:ext uri="{FF2B5EF4-FFF2-40B4-BE49-F238E27FC236}">
                    <a16:creationId xmlns:a16="http://schemas.microsoft.com/office/drawing/2014/main" id="{6CB13048-773E-A376-EA34-B2FC632344F3}"/>
                  </a:ext>
                </a:extLst>
              </p:cNvPr>
              <p:cNvGrpSpPr/>
              <p:nvPr/>
            </p:nvGrpSpPr>
            <p:grpSpPr>
              <a:xfrm>
                <a:off x="4648018" y="843451"/>
                <a:ext cx="6823863" cy="5130882"/>
                <a:chOff x="2434856" y="1172034"/>
                <a:chExt cx="7065713" cy="5186236"/>
              </a:xfrm>
            </p:grpSpPr>
            <p:grpSp>
              <p:nvGrpSpPr>
                <p:cNvPr id="11" name="Group 10">
                  <a:extLst>
                    <a:ext uri="{FF2B5EF4-FFF2-40B4-BE49-F238E27FC236}">
                      <a16:creationId xmlns:a16="http://schemas.microsoft.com/office/drawing/2014/main" id="{9E43F672-52F5-EC18-5ABF-40F33DDF65FB}"/>
                    </a:ext>
                  </a:extLst>
                </p:cNvPr>
                <p:cNvGrpSpPr/>
                <p:nvPr/>
              </p:nvGrpSpPr>
              <p:grpSpPr>
                <a:xfrm>
                  <a:off x="2434856" y="1297172"/>
                  <a:ext cx="7065713" cy="5061098"/>
                  <a:chOff x="609600" y="956930"/>
                  <a:chExt cx="6679307" cy="4678326"/>
                </a:xfrm>
              </p:grpSpPr>
              <p:grpSp>
                <p:nvGrpSpPr>
                  <p:cNvPr id="8" name="Group 7">
                    <a:extLst>
                      <a:ext uri="{FF2B5EF4-FFF2-40B4-BE49-F238E27FC236}">
                        <a16:creationId xmlns:a16="http://schemas.microsoft.com/office/drawing/2014/main" id="{024B2A93-5F79-8FA6-09D8-ECA411255160}"/>
                      </a:ext>
                    </a:extLst>
                  </p:cNvPr>
                  <p:cNvGrpSpPr/>
                  <p:nvPr/>
                </p:nvGrpSpPr>
                <p:grpSpPr>
                  <a:xfrm>
                    <a:off x="609600" y="956930"/>
                    <a:ext cx="6679307" cy="2339163"/>
                    <a:chOff x="609600" y="956930"/>
                    <a:chExt cx="6679307" cy="2339163"/>
                  </a:xfrm>
                </p:grpSpPr>
                <p:pic>
                  <p:nvPicPr>
                    <p:cNvPr id="5" name="Picture 4" descr="Chart, scatter chart&#10;&#10;Description automatically generated">
                      <a:extLst>
                        <a:ext uri="{FF2B5EF4-FFF2-40B4-BE49-F238E27FC236}">
                          <a16:creationId xmlns:a16="http://schemas.microsoft.com/office/drawing/2014/main" id="{FAC76464-7B9A-F6C9-C003-9C744C551ABD}"/>
                        </a:ext>
                      </a:extLst>
                    </p:cNvPr>
                    <p:cNvPicPr>
                      <a:picLocks noChangeAspect="1"/>
                    </p:cNvPicPr>
                    <p:nvPr/>
                  </p:nvPicPr>
                  <p:blipFill>
                    <a:blip r:embed="rId2"/>
                    <a:stretch>
                      <a:fillRect/>
                    </a:stretch>
                  </p:blipFill>
                  <p:spPr>
                    <a:xfrm>
                      <a:off x="609600" y="956930"/>
                      <a:ext cx="3370584" cy="2339163"/>
                    </a:xfrm>
                    <a:prstGeom prst="rect">
                      <a:avLst/>
                    </a:prstGeom>
                  </p:spPr>
                </p:pic>
                <p:pic>
                  <p:nvPicPr>
                    <p:cNvPr id="7" name="Picture 6" descr="Chart, scatter chart&#10;&#10;Description automatically generated">
                      <a:extLst>
                        <a:ext uri="{FF2B5EF4-FFF2-40B4-BE49-F238E27FC236}">
                          <a16:creationId xmlns:a16="http://schemas.microsoft.com/office/drawing/2014/main" id="{BB3A9E79-118C-0DC0-03AE-49F941C55E9C}"/>
                        </a:ext>
                      </a:extLst>
                    </p:cNvPr>
                    <p:cNvPicPr>
                      <a:picLocks noChangeAspect="1"/>
                    </p:cNvPicPr>
                    <p:nvPr/>
                  </p:nvPicPr>
                  <p:blipFill>
                    <a:blip r:embed="rId3"/>
                    <a:stretch>
                      <a:fillRect/>
                    </a:stretch>
                  </p:blipFill>
                  <p:spPr>
                    <a:xfrm>
                      <a:off x="3855188" y="956930"/>
                      <a:ext cx="3433719" cy="2339163"/>
                    </a:xfrm>
                    <a:prstGeom prst="rect">
                      <a:avLst/>
                    </a:prstGeom>
                  </p:spPr>
                </p:pic>
              </p:grpSp>
              <p:pic>
                <p:nvPicPr>
                  <p:cNvPr id="10" name="Picture 9" descr="Chart&#10;&#10;Description automatically generated">
                    <a:extLst>
                      <a:ext uri="{FF2B5EF4-FFF2-40B4-BE49-F238E27FC236}">
                        <a16:creationId xmlns:a16="http://schemas.microsoft.com/office/drawing/2014/main" id="{9EBA37BB-6B08-97B3-1082-5EA19B820ED4}"/>
                      </a:ext>
                    </a:extLst>
                  </p:cNvPr>
                  <p:cNvPicPr>
                    <a:picLocks noChangeAspect="1"/>
                  </p:cNvPicPr>
                  <p:nvPr/>
                </p:nvPicPr>
                <p:blipFill>
                  <a:blip r:embed="rId4"/>
                  <a:stretch>
                    <a:fillRect/>
                  </a:stretch>
                </p:blipFill>
                <p:spPr>
                  <a:xfrm>
                    <a:off x="609600" y="3296093"/>
                    <a:ext cx="3370584" cy="2339163"/>
                  </a:xfrm>
                  <a:prstGeom prst="rect">
                    <a:avLst/>
                  </a:prstGeom>
                </p:spPr>
              </p:pic>
            </p:grpSp>
            <p:sp>
              <p:nvSpPr>
                <p:cNvPr id="18" name="TextBox 17">
                  <a:extLst>
                    <a:ext uri="{FF2B5EF4-FFF2-40B4-BE49-F238E27FC236}">
                      <a16:creationId xmlns:a16="http://schemas.microsoft.com/office/drawing/2014/main" id="{73F2479A-F4F3-78E5-7C3C-66F1ED53E710}"/>
                    </a:ext>
                  </a:extLst>
                </p:cNvPr>
                <p:cNvSpPr txBox="1"/>
                <p:nvPr/>
              </p:nvSpPr>
              <p:spPr>
                <a:xfrm>
                  <a:off x="2490706" y="3689260"/>
                  <a:ext cx="576879" cy="259065"/>
                </a:xfrm>
                <a:prstGeom prst="rect">
                  <a:avLst/>
                </a:prstGeom>
                <a:noFill/>
              </p:spPr>
              <p:txBody>
                <a:bodyPr wrap="square" rtlCol="0">
                  <a:noAutofit/>
                </a:bodyPr>
                <a:lstStyle/>
                <a:p>
                  <a:pPr>
                    <a:lnSpc>
                      <a:spcPct val="90000"/>
                    </a:lnSpc>
                    <a:spcAft>
                      <a:spcPts val="600"/>
                    </a:spcAft>
                  </a:pPr>
                  <a:r>
                    <a:rPr lang="en-US" sz="1400">
                      <a:latin typeface="Times New Roman" panose="02020603050405020304" pitchFamily="18" charset="0"/>
                      <a:cs typeface="Times New Roman" panose="02020603050405020304" pitchFamily="18" charset="0"/>
                    </a:rPr>
                    <a:t>(c)</a:t>
                  </a:r>
                </a:p>
              </p:txBody>
            </p:sp>
            <p:sp>
              <p:nvSpPr>
                <p:cNvPr id="20" name="TextBox 19">
                  <a:extLst>
                    <a:ext uri="{FF2B5EF4-FFF2-40B4-BE49-F238E27FC236}">
                      <a16:creationId xmlns:a16="http://schemas.microsoft.com/office/drawing/2014/main" id="{0BE69CD2-4AD9-3BE9-C0A5-2441E6D9B6C3}"/>
                    </a:ext>
                  </a:extLst>
                </p:cNvPr>
                <p:cNvSpPr txBox="1"/>
                <p:nvPr/>
              </p:nvSpPr>
              <p:spPr>
                <a:xfrm>
                  <a:off x="2466463" y="1172034"/>
                  <a:ext cx="465953" cy="259065"/>
                </a:xfrm>
                <a:prstGeom prst="rect">
                  <a:avLst/>
                </a:prstGeom>
                <a:noFill/>
              </p:spPr>
              <p:txBody>
                <a:bodyPr wrap="square" rtlCol="0">
                  <a:noAutofit/>
                </a:bodyPr>
                <a:lstStyle/>
                <a:p>
                  <a:pPr>
                    <a:lnSpc>
                      <a:spcPct val="90000"/>
                    </a:lnSpc>
                    <a:spcAft>
                      <a:spcPts val="600"/>
                    </a:spcAft>
                  </a:pPr>
                  <a:r>
                    <a:rPr lang="en-US" sz="1400" dirty="0">
                      <a:latin typeface="Times New Roman" panose="02020603050405020304" pitchFamily="18" charset="0"/>
                      <a:cs typeface="Times New Roman" panose="02020603050405020304" pitchFamily="18" charset="0"/>
                    </a:rPr>
                    <a:t>(a)</a:t>
                  </a:r>
                </a:p>
              </p:txBody>
            </p:sp>
            <p:sp>
              <p:nvSpPr>
                <p:cNvPr id="21" name="TextBox 20">
                  <a:extLst>
                    <a:ext uri="{FF2B5EF4-FFF2-40B4-BE49-F238E27FC236}">
                      <a16:creationId xmlns:a16="http://schemas.microsoft.com/office/drawing/2014/main" id="{A2CC8426-AA33-E85D-3B9F-3B4E52A16738}"/>
                    </a:ext>
                  </a:extLst>
                </p:cNvPr>
                <p:cNvSpPr txBox="1"/>
                <p:nvPr/>
              </p:nvSpPr>
              <p:spPr>
                <a:xfrm>
                  <a:off x="5978500" y="1172034"/>
                  <a:ext cx="534272" cy="272235"/>
                </a:xfrm>
                <a:prstGeom prst="rect">
                  <a:avLst/>
                </a:prstGeom>
                <a:noFill/>
              </p:spPr>
              <p:txBody>
                <a:bodyPr wrap="square" rtlCol="0">
                  <a:noAutofit/>
                </a:bodyPr>
                <a:lstStyle/>
                <a:p>
                  <a:pPr>
                    <a:lnSpc>
                      <a:spcPct val="90000"/>
                    </a:lnSpc>
                    <a:spcAft>
                      <a:spcPts val="600"/>
                    </a:spcAft>
                  </a:pPr>
                  <a:r>
                    <a:rPr lang="en-US" sz="1400">
                      <a:latin typeface="Times New Roman" panose="02020603050405020304" pitchFamily="18" charset="0"/>
                      <a:cs typeface="Times New Roman" panose="02020603050405020304" pitchFamily="18" charset="0"/>
                    </a:rPr>
                    <a:t>(b)</a:t>
                  </a:r>
                </a:p>
              </p:txBody>
            </p:sp>
          </p:grpSp>
          <p:pic>
            <p:nvPicPr>
              <p:cNvPr id="3" name="Picture 2" descr="Chart, scatter chart&#10;&#10;Description automatically generated">
                <a:extLst>
                  <a:ext uri="{FF2B5EF4-FFF2-40B4-BE49-F238E27FC236}">
                    <a16:creationId xmlns:a16="http://schemas.microsoft.com/office/drawing/2014/main" id="{F4EA5524-01FD-A4EA-58FA-600B0392733C}"/>
                  </a:ext>
                </a:extLst>
              </p:cNvPr>
              <p:cNvPicPr>
                <a:picLocks noChangeAspect="1"/>
              </p:cNvPicPr>
              <p:nvPr/>
            </p:nvPicPr>
            <p:blipFill>
              <a:blip r:embed="rId5"/>
              <a:stretch>
                <a:fillRect/>
              </a:stretch>
            </p:blipFill>
            <p:spPr>
              <a:xfrm>
                <a:off x="7924449" y="3438570"/>
                <a:ext cx="3547432" cy="2691585"/>
              </a:xfrm>
              <a:prstGeom prst="rect">
                <a:avLst/>
              </a:prstGeom>
            </p:spPr>
          </p:pic>
        </p:grpSp>
        <p:sp>
          <p:nvSpPr>
            <p:cNvPr id="4" name="TextBox 3">
              <a:extLst>
                <a:ext uri="{FF2B5EF4-FFF2-40B4-BE49-F238E27FC236}">
                  <a16:creationId xmlns:a16="http://schemas.microsoft.com/office/drawing/2014/main" id="{230EB727-22C1-91BB-7FB6-6B18C5D3828F}"/>
                </a:ext>
              </a:extLst>
            </p:cNvPr>
            <p:cNvSpPr txBox="1"/>
            <p:nvPr/>
          </p:nvSpPr>
          <p:spPr>
            <a:xfrm>
              <a:off x="8091549" y="3340400"/>
              <a:ext cx="488679" cy="256300"/>
            </a:xfrm>
            <a:prstGeom prst="rect">
              <a:avLst/>
            </a:prstGeom>
            <a:noFill/>
          </p:spPr>
          <p:txBody>
            <a:bodyPr wrap="square" rtlCol="0">
              <a:noAutofit/>
            </a:bodyPr>
            <a:lstStyle/>
            <a:p>
              <a:pPr>
                <a:lnSpc>
                  <a:spcPct val="90000"/>
                </a:lnSpc>
                <a:spcAft>
                  <a:spcPts val="600"/>
                </a:spcAft>
              </a:pPr>
              <a:r>
                <a:rPr lang="en-US" sz="1400" dirty="0">
                  <a:latin typeface="Times New Roman" panose="02020603050405020304" pitchFamily="18" charset="0"/>
                  <a:cs typeface="Times New Roman" panose="02020603050405020304" pitchFamily="18" charset="0"/>
                </a:rPr>
                <a:t>(d)</a:t>
              </a:r>
            </a:p>
          </p:txBody>
        </p:sp>
      </p:grpSp>
      <p:sp>
        <p:nvSpPr>
          <p:cNvPr id="12" name="Rectangle 11">
            <a:extLst>
              <a:ext uri="{FF2B5EF4-FFF2-40B4-BE49-F238E27FC236}">
                <a16:creationId xmlns:a16="http://schemas.microsoft.com/office/drawing/2014/main" id="{65880D0B-3776-8BBA-B7DD-078D3C4BDBFC}"/>
              </a:ext>
            </a:extLst>
          </p:cNvPr>
          <p:cNvSpPr/>
          <p:nvPr/>
        </p:nvSpPr>
        <p:spPr>
          <a:xfrm>
            <a:off x="365253" y="420282"/>
            <a:ext cx="1289402" cy="1384995"/>
          </a:xfrm>
          <a:prstGeom prst="rect">
            <a:avLst/>
          </a:prstGeom>
        </p:spPr>
        <p:txBody>
          <a:bodyPr wrap="square">
            <a:spAutoFit/>
          </a:bodyPr>
          <a:lstStyle/>
          <a:p>
            <a:r>
              <a:rPr lang="en-US" sz="1200" b="1" dirty="0"/>
              <a:t>CRS: </a:t>
            </a:r>
          </a:p>
          <a:p>
            <a:r>
              <a:rPr lang="en-US" sz="1200" b="1" dirty="0" err="1"/>
              <a:t>proj</a:t>
            </a:r>
            <a:r>
              <a:rPr lang="en-US" sz="1200" b="1" dirty="0"/>
              <a:t> = </a:t>
            </a:r>
            <a:r>
              <a:rPr lang="en-US" sz="1200" b="1" dirty="0" err="1"/>
              <a:t>utm</a:t>
            </a:r>
            <a:r>
              <a:rPr lang="en-US" sz="1200" b="1" dirty="0"/>
              <a:t> </a:t>
            </a:r>
          </a:p>
          <a:p>
            <a:r>
              <a:rPr lang="en-US" sz="1200" b="1" dirty="0"/>
              <a:t>zone = 16 </a:t>
            </a:r>
          </a:p>
          <a:p>
            <a:r>
              <a:rPr lang="en-US" sz="1200" b="1" dirty="0"/>
              <a:t>datum = NAD83 </a:t>
            </a:r>
          </a:p>
          <a:p>
            <a:r>
              <a:rPr lang="en-US" sz="1200" b="1" dirty="0"/>
              <a:t>units = km </a:t>
            </a:r>
          </a:p>
          <a:p>
            <a:r>
              <a:rPr lang="en-US" sz="1200" b="1" dirty="0" err="1"/>
              <a:t>ellps</a:t>
            </a:r>
            <a:r>
              <a:rPr lang="en-US" sz="1200" b="1" dirty="0"/>
              <a:t> = GRS80 </a:t>
            </a:r>
          </a:p>
          <a:p>
            <a:r>
              <a:rPr lang="en-US" sz="1200" b="1" dirty="0"/>
              <a:t>towgs84 = 0,0,0</a:t>
            </a:r>
          </a:p>
        </p:txBody>
      </p:sp>
    </p:spTree>
    <p:extLst>
      <p:ext uri="{BB962C8B-B14F-4D97-AF65-F5344CB8AC3E}">
        <p14:creationId xmlns:p14="http://schemas.microsoft.com/office/powerpoint/2010/main" val="82674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359C38-9E88-3339-8433-15E3FE19F2A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b="1" kern="1200" dirty="0">
                <a:solidFill>
                  <a:srgbClr val="FFFFFF"/>
                </a:solidFill>
                <a:latin typeface="+mn-lt"/>
                <a:ea typeface="+mj-ea"/>
                <a:cs typeface="+mj-cs"/>
              </a:rPr>
              <a:t>Out Sample Block Population Performance</a:t>
            </a:r>
          </a:p>
        </p:txBody>
      </p:sp>
      <p:grpSp>
        <p:nvGrpSpPr>
          <p:cNvPr id="5" name="Group 4">
            <a:extLst>
              <a:ext uri="{FF2B5EF4-FFF2-40B4-BE49-F238E27FC236}">
                <a16:creationId xmlns:a16="http://schemas.microsoft.com/office/drawing/2014/main" id="{2AA651CE-67B7-68E7-B30E-6D8462A1DD8E}"/>
              </a:ext>
            </a:extLst>
          </p:cNvPr>
          <p:cNvGrpSpPr/>
          <p:nvPr/>
        </p:nvGrpSpPr>
        <p:grpSpPr>
          <a:xfrm>
            <a:off x="3909106" y="411233"/>
            <a:ext cx="7563960" cy="5970316"/>
            <a:chOff x="3909106" y="411233"/>
            <a:chExt cx="7563960" cy="6035532"/>
          </a:xfrm>
        </p:grpSpPr>
        <p:grpSp>
          <p:nvGrpSpPr>
            <p:cNvPr id="43" name="Group 42">
              <a:extLst>
                <a:ext uri="{FF2B5EF4-FFF2-40B4-BE49-F238E27FC236}">
                  <a16:creationId xmlns:a16="http://schemas.microsoft.com/office/drawing/2014/main" id="{F3654D6E-C009-503B-26A8-52749766B289}"/>
                </a:ext>
              </a:extLst>
            </p:cNvPr>
            <p:cNvGrpSpPr/>
            <p:nvPr/>
          </p:nvGrpSpPr>
          <p:grpSpPr>
            <a:xfrm>
              <a:off x="3909106" y="411233"/>
              <a:ext cx="7563960" cy="6035532"/>
              <a:chOff x="4012622" y="396510"/>
              <a:chExt cx="7563960" cy="6035532"/>
            </a:xfrm>
          </p:grpSpPr>
          <p:sp>
            <p:nvSpPr>
              <p:cNvPr id="31" name="TextBox 30">
                <a:extLst>
                  <a:ext uri="{FF2B5EF4-FFF2-40B4-BE49-F238E27FC236}">
                    <a16:creationId xmlns:a16="http://schemas.microsoft.com/office/drawing/2014/main" id="{A662C12B-4235-EC60-CCB9-F0A06260C495}"/>
                  </a:ext>
                </a:extLst>
              </p:cNvPr>
              <p:cNvSpPr txBox="1"/>
              <p:nvPr/>
            </p:nvSpPr>
            <p:spPr>
              <a:xfrm>
                <a:off x="7873845" y="3433605"/>
                <a:ext cx="465965" cy="316180"/>
              </a:xfrm>
              <a:prstGeom prst="rect">
                <a:avLst/>
              </a:prstGeom>
              <a:noFill/>
            </p:spPr>
            <p:txBody>
              <a:bodyPr wrap="square" rtlCol="0">
                <a:noAutofit/>
              </a:bodyPr>
              <a:lstStyle/>
              <a:p>
                <a:pPr>
                  <a:lnSpc>
                    <a:spcPct val="90000"/>
                  </a:lnSpc>
                  <a:spcAft>
                    <a:spcPts val="600"/>
                  </a:spcAft>
                </a:pPr>
                <a:r>
                  <a:rPr lang="en-US" sz="1600" dirty="0">
                    <a:latin typeface="Times New Roman" panose="02020603050405020304" pitchFamily="18" charset="0"/>
                    <a:cs typeface="Times New Roman" panose="02020603050405020304" pitchFamily="18" charset="0"/>
                  </a:rPr>
                  <a:t>(d)</a:t>
                </a:r>
              </a:p>
            </p:txBody>
          </p:sp>
          <p:sp>
            <p:nvSpPr>
              <p:cNvPr id="32" name="TextBox 31">
                <a:extLst>
                  <a:ext uri="{FF2B5EF4-FFF2-40B4-BE49-F238E27FC236}">
                    <a16:creationId xmlns:a16="http://schemas.microsoft.com/office/drawing/2014/main" id="{9BB16FA7-B668-346F-FA27-3D40E2551764}"/>
                  </a:ext>
                </a:extLst>
              </p:cNvPr>
              <p:cNvSpPr txBox="1"/>
              <p:nvPr/>
            </p:nvSpPr>
            <p:spPr>
              <a:xfrm>
                <a:off x="4012624" y="3471428"/>
                <a:ext cx="465965" cy="278357"/>
              </a:xfrm>
              <a:prstGeom prst="rect">
                <a:avLst/>
              </a:prstGeom>
              <a:noFill/>
            </p:spPr>
            <p:txBody>
              <a:bodyPr wrap="square" rtlCol="0">
                <a:noAutofit/>
              </a:bodyPr>
              <a:lstStyle/>
              <a:p>
                <a:pPr>
                  <a:lnSpc>
                    <a:spcPct val="90000"/>
                  </a:lnSpc>
                  <a:spcAft>
                    <a:spcPts val="600"/>
                  </a:spcAft>
                </a:pPr>
                <a:r>
                  <a:rPr lang="en-US" sz="1600" dirty="0">
                    <a:latin typeface="Times New Roman" panose="02020603050405020304" pitchFamily="18" charset="0"/>
                    <a:cs typeface="Times New Roman" panose="02020603050405020304" pitchFamily="18" charset="0"/>
                  </a:rPr>
                  <a:t>(c)</a:t>
                </a:r>
              </a:p>
            </p:txBody>
          </p:sp>
          <p:sp>
            <p:nvSpPr>
              <p:cNvPr id="33" name="TextBox 32">
                <a:extLst>
                  <a:ext uri="{FF2B5EF4-FFF2-40B4-BE49-F238E27FC236}">
                    <a16:creationId xmlns:a16="http://schemas.microsoft.com/office/drawing/2014/main" id="{9BDDE5CE-CC9F-FB9F-44E3-CD14351FD04B}"/>
                  </a:ext>
                </a:extLst>
              </p:cNvPr>
              <p:cNvSpPr txBox="1"/>
              <p:nvPr/>
            </p:nvSpPr>
            <p:spPr>
              <a:xfrm>
                <a:off x="4012624" y="396510"/>
                <a:ext cx="431549" cy="278357"/>
              </a:xfrm>
              <a:prstGeom prst="rect">
                <a:avLst/>
              </a:prstGeom>
              <a:noFill/>
            </p:spPr>
            <p:txBody>
              <a:bodyPr wrap="square" rtlCol="0">
                <a:noAutofit/>
              </a:bodyPr>
              <a:lstStyle/>
              <a:p>
                <a:pPr>
                  <a:lnSpc>
                    <a:spcPct val="90000"/>
                  </a:lnSpc>
                  <a:spcAft>
                    <a:spcPts val="600"/>
                  </a:spcAft>
                </a:pPr>
                <a:r>
                  <a:rPr lang="en-US" sz="1600" dirty="0">
                    <a:latin typeface="Times New Roman" panose="02020603050405020304" pitchFamily="18" charset="0"/>
                    <a:cs typeface="Times New Roman" panose="02020603050405020304" pitchFamily="18" charset="0"/>
                  </a:rPr>
                  <a:t>(a)</a:t>
                </a:r>
              </a:p>
            </p:txBody>
          </p:sp>
          <p:sp>
            <p:nvSpPr>
              <p:cNvPr id="34" name="TextBox 33">
                <a:extLst>
                  <a:ext uri="{FF2B5EF4-FFF2-40B4-BE49-F238E27FC236}">
                    <a16:creationId xmlns:a16="http://schemas.microsoft.com/office/drawing/2014/main" id="{2236591F-F87B-01C5-03F8-29FD15DE38BD}"/>
                  </a:ext>
                </a:extLst>
              </p:cNvPr>
              <p:cNvSpPr txBox="1"/>
              <p:nvPr/>
            </p:nvSpPr>
            <p:spPr>
              <a:xfrm>
                <a:off x="7873846" y="402037"/>
                <a:ext cx="431549" cy="292508"/>
              </a:xfrm>
              <a:prstGeom prst="rect">
                <a:avLst/>
              </a:prstGeom>
              <a:noFill/>
            </p:spPr>
            <p:txBody>
              <a:bodyPr wrap="square" rtlCol="0">
                <a:noAutofit/>
              </a:bodyPr>
              <a:lstStyle/>
              <a:p>
                <a:pPr>
                  <a:lnSpc>
                    <a:spcPct val="90000"/>
                  </a:lnSpc>
                  <a:spcAft>
                    <a:spcPts val="600"/>
                  </a:spcAft>
                </a:pPr>
                <a:r>
                  <a:rPr lang="en-US" sz="1600" dirty="0">
                    <a:latin typeface="Times New Roman" panose="02020603050405020304" pitchFamily="18" charset="0"/>
                    <a:cs typeface="Times New Roman" panose="02020603050405020304" pitchFamily="18" charset="0"/>
                  </a:rPr>
                  <a:t>(b)</a:t>
                </a:r>
              </a:p>
            </p:txBody>
          </p:sp>
          <p:grpSp>
            <p:nvGrpSpPr>
              <p:cNvPr id="40" name="Group 39">
                <a:extLst>
                  <a:ext uri="{FF2B5EF4-FFF2-40B4-BE49-F238E27FC236}">
                    <a16:creationId xmlns:a16="http://schemas.microsoft.com/office/drawing/2014/main" id="{C6F2E0AC-EFC3-BD7C-4097-3F69595DD686}"/>
                  </a:ext>
                </a:extLst>
              </p:cNvPr>
              <p:cNvGrpSpPr/>
              <p:nvPr/>
            </p:nvGrpSpPr>
            <p:grpSpPr>
              <a:xfrm>
                <a:off x="4012623" y="718632"/>
                <a:ext cx="3457393" cy="2463738"/>
                <a:chOff x="4010880" y="940955"/>
                <a:chExt cx="3457393" cy="2463738"/>
              </a:xfrm>
            </p:grpSpPr>
            <p:pic>
              <p:nvPicPr>
                <p:cNvPr id="8" name="Picture 7" descr="Chart, scatter chart&#10;&#10;Description automatically generated">
                  <a:extLst>
                    <a:ext uri="{FF2B5EF4-FFF2-40B4-BE49-F238E27FC236}">
                      <a16:creationId xmlns:a16="http://schemas.microsoft.com/office/drawing/2014/main" id="{7E60C75D-EE71-87D6-8279-9AA431B306FF}"/>
                    </a:ext>
                  </a:extLst>
                </p:cNvPr>
                <p:cNvPicPr>
                  <a:picLocks noChangeAspect="1"/>
                </p:cNvPicPr>
                <p:nvPr/>
              </p:nvPicPr>
              <p:blipFill>
                <a:blip r:embed="rId2"/>
                <a:stretch>
                  <a:fillRect/>
                </a:stretch>
              </p:blipFill>
              <p:spPr>
                <a:xfrm>
                  <a:off x="4010880" y="940955"/>
                  <a:ext cx="3457393" cy="2463738"/>
                </a:xfrm>
                <a:prstGeom prst="rect">
                  <a:avLst/>
                </a:prstGeom>
              </p:spPr>
            </p:pic>
            <p:sp>
              <p:nvSpPr>
                <p:cNvPr id="35" name="TextBox 34">
                  <a:extLst>
                    <a:ext uri="{FF2B5EF4-FFF2-40B4-BE49-F238E27FC236}">
                      <a16:creationId xmlns:a16="http://schemas.microsoft.com/office/drawing/2014/main" id="{71B31F43-7F83-A291-367D-DF0A95BA1E9A}"/>
                    </a:ext>
                  </a:extLst>
                </p:cNvPr>
                <p:cNvSpPr txBox="1"/>
                <p:nvPr/>
              </p:nvSpPr>
              <p:spPr>
                <a:xfrm>
                  <a:off x="6198761" y="2517965"/>
                  <a:ext cx="1117614" cy="553998"/>
                </a:xfrm>
                <a:prstGeom prst="rect">
                  <a:avLst/>
                </a:prstGeom>
                <a:noFill/>
              </p:spPr>
              <p:txBody>
                <a:bodyPr wrap="none" rtlCol="0">
                  <a:spAutoFit/>
                </a:bodyPr>
                <a:lstStyle/>
                <a:p>
                  <a:r>
                    <a:rPr lang="en-US" sz="1000" dirty="0"/>
                    <a:t>Pearson: 0.81</a:t>
                  </a:r>
                </a:p>
                <a:p>
                  <a:r>
                    <a:rPr lang="en-US" sz="1000" dirty="0"/>
                    <a:t>Spearman: 0.73</a:t>
                  </a:r>
                </a:p>
                <a:p>
                  <a:r>
                    <a:rPr lang="en-US" sz="1000" dirty="0"/>
                    <a:t>Log-Pearson: 0.73</a:t>
                  </a:r>
                </a:p>
              </p:txBody>
            </p:sp>
          </p:grpSp>
          <p:grpSp>
            <p:nvGrpSpPr>
              <p:cNvPr id="39" name="Group 38">
                <a:extLst>
                  <a:ext uri="{FF2B5EF4-FFF2-40B4-BE49-F238E27FC236}">
                    <a16:creationId xmlns:a16="http://schemas.microsoft.com/office/drawing/2014/main" id="{91D93DFC-C350-8541-8625-ACC1BE5BBB3E}"/>
                  </a:ext>
                </a:extLst>
              </p:cNvPr>
              <p:cNvGrpSpPr/>
              <p:nvPr/>
            </p:nvGrpSpPr>
            <p:grpSpPr>
              <a:xfrm>
                <a:off x="7790373" y="674867"/>
                <a:ext cx="3786209" cy="2622571"/>
                <a:chOff x="7667831" y="890142"/>
                <a:chExt cx="3786209" cy="2622571"/>
              </a:xfrm>
            </p:grpSpPr>
            <p:pic>
              <p:nvPicPr>
                <p:cNvPr id="21" name="Picture 20" descr="Chart, scatter chart&#10;&#10;Description automatically generated">
                  <a:extLst>
                    <a:ext uri="{FF2B5EF4-FFF2-40B4-BE49-F238E27FC236}">
                      <a16:creationId xmlns:a16="http://schemas.microsoft.com/office/drawing/2014/main" id="{172511C3-EF41-18F4-9EEC-DE2D07A58D39}"/>
                    </a:ext>
                  </a:extLst>
                </p:cNvPr>
                <p:cNvPicPr>
                  <a:picLocks noChangeAspect="1"/>
                </p:cNvPicPr>
                <p:nvPr/>
              </p:nvPicPr>
              <p:blipFill>
                <a:blip r:embed="rId3"/>
                <a:stretch>
                  <a:fillRect/>
                </a:stretch>
              </p:blipFill>
              <p:spPr>
                <a:xfrm>
                  <a:off x="7667831" y="890142"/>
                  <a:ext cx="3571693" cy="2622571"/>
                </a:xfrm>
                <a:prstGeom prst="rect">
                  <a:avLst/>
                </a:prstGeom>
              </p:spPr>
            </p:pic>
            <p:sp>
              <p:nvSpPr>
                <p:cNvPr id="36" name="TextBox 35">
                  <a:extLst>
                    <a:ext uri="{FF2B5EF4-FFF2-40B4-BE49-F238E27FC236}">
                      <a16:creationId xmlns:a16="http://schemas.microsoft.com/office/drawing/2014/main" id="{3DAC1DC4-84A4-4D90-52B3-3C4C4ECAA768}"/>
                    </a:ext>
                  </a:extLst>
                </p:cNvPr>
                <p:cNvSpPr txBox="1"/>
                <p:nvPr/>
              </p:nvSpPr>
              <p:spPr>
                <a:xfrm>
                  <a:off x="10131238" y="2603224"/>
                  <a:ext cx="1322802" cy="553998"/>
                </a:xfrm>
                <a:prstGeom prst="rect">
                  <a:avLst/>
                </a:prstGeom>
                <a:noFill/>
              </p:spPr>
              <p:txBody>
                <a:bodyPr wrap="square" rtlCol="0">
                  <a:spAutoFit/>
                </a:bodyPr>
                <a:lstStyle/>
                <a:p>
                  <a:r>
                    <a:rPr lang="en-US" sz="1000" dirty="0"/>
                    <a:t>Pearson: 0.65</a:t>
                  </a:r>
                </a:p>
                <a:p>
                  <a:r>
                    <a:rPr lang="en-US" sz="1000" dirty="0"/>
                    <a:t>Spearman: 0.61</a:t>
                  </a:r>
                </a:p>
                <a:p>
                  <a:r>
                    <a:rPr lang="en-US" sz="1000" dirty="0"/>
                    <a:t>Log-Pearson: 0.64</a:t>
                  </a:r>
                </a:p>
              </p:txBody>
            </p:sp>
          </p:grpSp>
          <p:grpSp>
            <p:nvGrpSpPr>
              <p:cNvPr id="41" name="Group 40">
                <a:extLst>
                  <a:ext uri="{FF2B5EF4-FFF2-40B4-BE49-F238E27FC236}">
                    <a16:creationId xmlns:a16="http://schemas.microsoft.com/office/drawing/2014/main" id="{0B745B8C-EA5A-E3EC-B460-B13D75EBFA8A}"/>
                  </a:ext>
                </a:extLst>
              </p:cNvPr>
              <p:cNvGrpSpPr/>
              <p:nvPr/>
            </p:nvGrpSpPr>
            <p:grpSpPr>
              <a:xfrm>
                <a:off x="4012622" y="3809471"/>
                <a:ext cx="3545745" cy="2622571"/>
                <a:chOff x="4005152" y="3897375"/>
                <a:chExt cx="3434111" cy="2521778"/>
              </a:xfrm>
            </p:grpSpPr>
            <p:pic>
              <p:nvPicPr>
                <p:cNvPr id="28" name="Picture 27" descr="Chart, scatter chart&#10;&#10;Description automatically generated">
                  <a:extLst>
                    <a:ext uri="{FF2B5EF4-FFF2-40B4-BE49-F238E27FC236}">
                      <a16:creationId xmlns:a16="http://schemas.microsoft.com/office/drawing/2014/main" id="{FBC57726-5BD1-C5E4-9ECF-8E94732548E4}"/>
                    </a:ext>
                  </a:extLst>
                </p:cNvPr>
                <p:cNvPicPr>
                  <a:picLocks noChangeAspect="1"/>
                </p:cNvPicPr>
                <p:nvPr/>
              </p:nvPicPr>
              <p:blipFill>
                <a:blip r:embed="rId4"/>
                <a:stretch>
                  <a:fillRect/>
                </a:stretch>
              </p:blipFill>
              <p:spPr>
                <a:xfrm>
                  <a:off x="4005152" y="3897375"/>
                  <a:ext cx="3434111" cy="2521778"/>
                </a:xfrm>
                <a:prstGeom prst="rect">
                  <a:avLst/>
                </a:prstGeom>
              </p:spPr>
            </p:pic>
            <p:sp>
              <p:nvSpPr>
                <p:cNvPr id="37" name="TextBox 36">
                  <a:extLst>
                    <a:ext uri="{FF2B5EF4-FFF2-40B4-BE49-F238E27FC236}">
                      <a16:creationId xmlns:a16="http://schemas.microsoft.com/office/drawing/2014/main" id="{F81C68C9-9CFF-42BC-1ACA-DC7853D74060}"/>
                    </a:ext>
                  </a:extLst>
                </p:cNvPr>
                <p:cNvSpPr txBox="1"/>
                <p:nvPr/>
              </p:nvSpPr>
              <p:spPr>
                <a:xfrm>
                  <a:off x="6356837" y="5546371"/>
                  <a:ext cx="1082426" cy="532706"/>
                </a:xfrm>
                <a:prstGeom prst="rect">
                  <a:avLst/>
                </a:prstGeom>
                <a:noFill/>
              </p:spPr>
              <p:txBody>
                <a:bodyPr wrap="none" rtlCol="0">
                  <a:spAutoFit/>
                </a:bodyPr>
                <a:lstStyle/>
                <a:p>
                  <a:r>
                    <a:rPr lang="en-US" sz="1000" dirty="0"/>
                    <a:t>Pearson: 0.70</a:t>
                  </a:r>
                </a:p>
                <a:p>
                  <a:r>
                    <a:rPr lang="en-US" sz="1000" dirty="0"/>
                    <a:t>Spearman: 0.65</a:t>
                  </a:r>
                </a:p>
                <a:p>
                  <a:r>
                    <a:rPr lang="en-US" sz="1000" dirty="0"/>
                    <a:t>Log-Pearson: 0.67</a:t>
                  </a:r>
                </a:p>
              </p:txBody>
            </p:sp>
          </p:grpSp>
        </p:grpSp>
        <p:pic>
          <p:nvPicPr>
            <p:cNvPr id="3" name="Picture 2" descr="Chart, scatter chart&#10;&#10;Description automatically generated">
              <a:extLst>
                <a:ext uri="{FF2B5EF4-FFF2-40B4-BE49-F238E27FC236}">
                  <a16:creationId xmlns:a16="http://schemas.microsoft.com/office/drawing/2014/main" id="{5C0FB5E3-64FF-7223-4C80-8D7AA8465E29}"/>
                </a:ext>
              </a:extLst>
            </p:cNvPr>
            <p:cNvPicPr>
              <a:picLocks noChangeAspect="1"/>
            </p:cNvPicPr>
            <p:nvPr/>
          </p:nvPicPr>
          <p:blipFill>
            <a:blip r:embed="rId5"/>
            <a:stretch>
              <a:fillRect/>
            </a:stretch>
          </p:blipFill>
          <p:spPr>
            <a:xfrm>
              <a:off x="7686857" y="3824193"/>
              <a:ext cx="3571693" cy="2617047"/>
            </a:xfrm>
            <a:prstGeom prst="rect">
              <a:avLst/>
            </a:prstGeom>
          </p:spPr>
        </p:pic>
        <p:sp>
          <p:nvSpPr>
            <p:cNvPr id="4" name="TextBox 3">
              <a:extLst>
                <a:ext uri="{FF2B5EF4-FFF2-40B4-BE49-F238E27FC236}">
                  <a16:creationId xmlns:a16="http://schemas.microsoft.com/office/drawing/2014/main" id="{97006CAE-5BD4-87B3-3A9B-5C730C7C2D82}"/>
                </a:ext>
              </a:extLst>
            </p:cNvPr>
            <p:cNvSpPr txBox="1"/>
            <p:nvPr/>
          </p:nvSpPr>
          <p:spPr>
            <a:xfrm>
              <a:off x="10163902" y="5535176"/>
              <a:ext cx="1117614" cy="553998"/>
            </a:xfrm>
            <a:prstGeom prst="rect">
              <a:avLst/>
            </a:prstGeom>
            <a:noFill/>
          </p:spPr>
          <p:txBody>
            <a:bodyPr wrap="none" rtlCol="0">
              <a:spAutoFit/>
            </a:bodyPr>
            <a:lstStyle/>
            <a:p>
              <a:r>
                <a:rPr lang="en-US" sz="1000" dirty="0"/>
                <a:t>Pearson: 0.84</a:t>
              </a:r>
            </a:p>
            <a:p>
              <a:r>
                <a:rPr lang="en-US" sz="1000" dirty="0"/>
                <a:t>Spearman: 0.75</a:t>
              </a:r>
            </a:p>
            <a:p>
              <a:r>
                <a:rPr lang="en-US" sz="1000" dirty="0"/>
                <a:t>Log-Pearson: 0.75</a:t>
              </a:r>
            </a:p>
          </p:txBody>
        </p:sp>
      </p:grpSp>
    </p:spTree>
    <p:extLst>
      <p:ext uri="{BB962C8B-B14F-4D97-AF65-F5344CB8AC3E}">
        <p14:creationId xmlns:p14="http://schemas.microsoft.com/office/powerpoint/2010/main" val="3711486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7F7B44">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70890E-BA22-7AE7-2BE5-FCA678E14BB2}"/>
              </a:ext>
            </a:extLst>
          </p:cNvPr>
          <p:cNvSpPr>
            <a:spLocks noGrp="1"/>
          </p:cNvSpPr>
          <p:nvPr>
            <p:ph type="title"/>
          </p:nvPr>
        </p:nvSpPr>
        <p:spPr>
          <a:xfrm>
            <a:off x="524256" y="491260"/>
            <a:ext cx="6594189" cy="1625210"/>
          </a:xfrm>
        </p:spPr>
        <p:txBody>
          <a:bodyPr>
            <a:normAutofit/>
          </a:bodyPr>
          <a:lstStyle/>
          <a:p>
            <a:r>
              <a:rPr lang="en-US" b="1">
                <a:solidFill>
                  <a:srgbClr val="FFFFFF"/>
                </a:solidFill>
                <a:latin typeface="+mn-lt"/>
              </a:rPr>
              <a:t>Introduction</a:t>
            </a:r>
          </a:p>
        </p:txBody>
      </p:sp>
      <p:pic>
        <p:nvPicPr>
          <p:cNvPr id="5" name="Picture 4" descr="Map&#10;&#10;Description automatically generated">
            <a:extLst>
              <a:ext uri="{FF2B5EF4-FFF2-40B4-BE49-F238E27FC236}">
                <a16:creationId xmlns:a16="http://schemas.microsoft.com/office/drawing/2014/main" id="{A206CCDC-5529-D80C-2675-D2432ACB9A44}"/>
              </a:ext>
            </a:extLst>
          </p:cNvPr>
          <p:cNvPicPr>
            <a:picLocks noChangeAspect="1"/>
          </p:cNvPicPr>
          <p:nvPr/>
        </p:nvPicPr>
        <p:blipFill rotWithShape="1">
          <a:blip r:embed="rId2"/>
          <a:srcRect t="4486" r="1" b="1899"/>
          <a:stretch/>
        </p:blipFill>
        <p:spPr>
          <a:xfrm>
            <a:off x="327547" y="2454903"/>
            <a:ext cx="7058306" cy="4080254"/>
          </a:xfrm>
          <a:prstGeom prst="rect">
            <a:avLst/>
          </a:prstGeom>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C79EA25-9CE7-E194-115A-15735165925E}"/>
              </a:ext>
            </a:extLst>
          </p:cNvPr>
          <p:cNvSpPr>
            <a:spLocks noGrp="1"/>
          </p:cNvSpPr>
          <p:nvPr>
            <p:ph idx="1"/>
          </p:nvPr>
        </p:nvSpPr>
        <p:spPr>
          <a:xfrm>
            <a:off x="7704499" y="443110"/>
            <a:ext cx="3811509" cy="5971779"/>
          </a:xfrm>
        </p:spPr>
        <p:txBody>
          <a:bodyPr anchor="ctr">
            <a:noAutofit/>
          </a:bodyPr>
          <a:lstStyle/>
          <a:p>
            <a:pPr marL="457200" lvl="1" indent="0" algn="just">
              <a:buNone/>
            </a:pPr>
            <a:r>
              <a:rPr lang="en-US" sz="1200" dirty="0">
                <a:solidFill>
                  <a:srgbClr val="FFFFFF"/>
                </a:solidFill>
              </a:rPr>
              <a:t>Traditionally, population data are obtained through censuses survey and then aggregated up to various levels of administrative units such as census tracts.</a:t>
            </a:r>
          </a:p>
          <a:p>
            <a:pPr marL="457200" lvl="1" indent="0" algn="just">
              <a:buNone/>
            </a:pPr>
            <a:r>
              <a:rPr lang="en-US" sz="1200" dirty="0">
                <a:solidFill>
                  <a:srgbClr val="FFFFFF"/>
                </a:solidFill>
              </a:rPr>
              <a:t>Thus, detailed information on the spatial distribution of population is always unrevealed and an unrealistic impression that there are no spatial variations or non-stationarities within each administrative units is often provoked (</a:t>
            </a:r>
            <a:r>
              <a:rPr lang="en-US" sz="1200" dirty="0" err="1">
                <a:solidFill>
                  <a:srgbClr val="FFFFFF"/>
                </a:solidFill>
              </a:rPr>
              <a:t>Mennis</a:t>
            </a:r>
            <a:r>
              <a:rPr lang="en-US" sz="1200" dirty="0">
                <a:solidFill>
                  <a:srgbClr val="FFFFFF"/>
                </a:solidFill>
              </a:rPr>
              <a:t>, 2003; Wu &amp; Murray, 2005). </a:t>
            </a:r>
          </a:p>
          <a:p>
            <a:pPr marL="457200" lvl="1" indent="0" algn="just">
              <a:buNone/>
            </a:pPr>
            <a:r>
              <a:rPr lang="en-US" sz="1200" dirty="0">
                <a:solidFill>
                  <a:srgbClr val="FFFFFF"/>
                </a:solidFill>
              </a:rPr>
              <a:t>The modifiable areal unit problem (MAUP) that is a source of spatial statistical bias rises and severely affect the spatial data analysis results by mistakenly overestimating or underestimating the spatial data corresponding to the area or the unit of interest that is finer than the observational aggregated data (Openshaw, 1983). </a:t>
            </a:r>
          </a:p>
          <a:p>
            <a:pPr marL="457200" lvl="1" indent="0" algn="just">
              <a:buNone/>
            </a:pPr>
            <a:endParaRPr lang="en-US" sz="1200" dirty="0">
              <a:solidFill>
                <a:srgbClr val="FFFFFF"/>
              </a:solidFill>
            </a:endParaRPr>
          </a:p>
          <a:p>
            <a:pPr marL="457200" lvl="1" indent="0" algn="just">
              <a:buNone/>
            </a:pPr>
            <a:r>
              <a:rPr lang="en-US" sz="1200" dirty="0" err="1">
                <a:solidFill>
                  <a:srgbClr val="FFFFFF"/>
                </a:solidFill>
              </a:rPr>
              <a:t>Dasymetric</a:t>
            </a:r>
            <a:r>
              <a:rPr lang="en-US" sz="1200" dirty="0">
                <a:solidFill>
                  <a:srgbClr val="FFFFFF"/>
                </a:solidFill>
              </a:rPr>
              <a:t> mapping approach is a cartographic technique that recently experienced a renewed interest because of the rapid progress in computation algorithm, Geographic Information System (GIS), and remote sensing technologies (</a:t>
            </a:r>
            <a:r>
              <a:rPr lang="en-US" sz="1200" dirty="0" err="1">
                <a:solidFill>
                  <a:srgbClr val="FFFFFF"/>
                </a:solidFill>
              </a:rPr>
              <a:t>Mennis</a:t>
            </a:r>
            <a:r>
              <a:rPr lang="en-US" sz="1200" dirty="0">
                <a:solidFill>
                  <a:srgbClr val="FFFFFF"/>
                </a:solidFill>
              </a:rPr>
              <a:t>, 2009; Petrov, 2012). </a:t>
            </a:r>
          </a:p>
          <a:p>
            <a:pPr marL="457200" lvl="1" indent="0" algn="just">
              <a:buNone/>
            </a:pPr>
            <a:r>
              <a:rPr lang="en-US" sz="1200" dirty="0">
                <a:solidFill>
                  <a:srgbClr val="FFFFFF"/>
                </a:solidFill>
              </a:rPr>
              <a:t>The technique uses information such as land cover types to redistribute observed areal aggregated data to finer spatial scales which is more suitable for various purposes like environmental justice analyses and hazard mitigation efforts evaluation since the original spatial interpretation of the demographic data in the aggregated scale is often not aligned well with the spatial scale of the hazard of interest. </a:t>
            </a:r>
          </a:p>
        </p:txBody>
      </p:sp>
    </p:spTree>
    <p:extLst>
      <p:ext uri="{BB962C8B-B14F-4D97-AF65-F5344CB8AC3E}">
        <p14:creationId xmlns:p14="http://schemas.microsoft.com/office/powerpoint/2010/main" val="2726563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hart 4">
            <a:extLst>
              <a:ext uri="{FF2B5EF4-FFF2-40B4-BE49-F238E27FC236}">
                <a16:creationId xmlns:a16="http://schemas.microsoft.com/office/drawing/2014/main" id="{0B7E72E3-51D1-57BD-D2EF-6104EEFC6E15}"/>
              </a:ext>
            </a:extLst>
          </p:cNvPr>
          <p:cNvGraphicFramePr/>
          <p:nvPr>
            <p:extLst>
              <p:ext uri="{D42A27DB-BD31-4B8C-83A1-F6EECF244321}">
                <p14:modId xmlns:p14="http://schemas.microsoft.com/office/powerpoint/2010/main" val="91817895"/>
              </p:ext>
            </p:extLst>
          </p:nvPr>
        </p:nvGraphicFramePr>
        <p:xfrm>
          <a:off x="5153025" y="492125"/>
          <a:ext cx="6553200" cy="44735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4">
            <a:extLst>
              <a:ext uri="{FF2B5EF4-FFF2-40B4-BE49-F238E27FC236}">
                <a16:creationId xmlns:a16="http://schemas.microsoft.com/office/drawing/2014/main" id="{A25ED899-E4CE-5653-4D5A-2899823D1F1B}"/>
              </a:ext>
            </a:extLst>
          </p:cNvPr>
          <p:cNvGraphicFramePr>
            <a:graphicFrameLocks noGrp="1"/>
          </p:cNvGraphicFramePr>
          <p:nvPr>
            <p:extLst>
              <p:ext uri="{D42A27DB-BD31-4B8C-83A1-F6EECF244321}">
                <p14:modId xmlns:p14="http://schemas.microsoft.com/office/powerpoint/2010/main" val="2158283667"/>
              </p:ext>
            </p:extLst>
          </p:nvPr>
        </p:nvGraphicFramePr>
        <p:xfrm>
          <a:off x="5813018" y="5030787"/>
          <a:ext cx="5233213" cy="1335088"/>
        </p:xfrm>
        <a:graphic>
          <a:graphicData uri="http://schemas.openxmlformats.org/drawingml/2006/table">
            <a:tbl>
              <a:tblPr firstRow="1">
                <a:tableStyleId>{9D7B26C5-4107-4FEC-AEDC-1716B250A1EF}</a:tableStyleId>
              </a:tblPr>
              <a:tblGrid>
                <a:gridCol w="1377515">
                  <a:extLst>
                    <a:ext uri="{9D8B030D-6E8A-4147-A177-3AD203B41FA5}">
                      <a16:colId xmlns:a16="http://schemas.microsoft.com/office/drawing/2014/main" val="1704810141"/>
                    </a:ext>
                  </a:extLst>
                </a:gridCol>
                <a:gridCol w="847681">
                  <a:extLst>
                    <a:ext uri="{9D8B030D-6E8A-4147-A177-3AD203B41FA5}">
                      <a16:colId xmlns:a16="http://schemas.microsoft.com/office/drawing/2014/main" val="416918309"/>
                    </a:ext>
                  </a:extLst>
                </a:gridCol>
                <a:gridCol w="935665">
                  <a:extLst>
                    <a:ext uri="{9D8B030D-6E8A-4147-A177-3AD203B41FA5}">
                      <a16:colId xmlns:a16="http://schemas.microsoft.com/office/drawing/2014/main" val="2034788506"/>
                    </a:ext>
                  </a:extLst>
                </a:gridCol>
                <a:gridCol w="956568">
                  <a:extLst>
                    <a:ext uri="{9D8B030D-6E8A-4147-A177-3AD203B41FA5}">
                      <a16:colId xmlns:a16="http://schemas.microsoft.com/office/drawing/2014/main" val="558040014"/>
                    </a:ext>
                  </a:extLst>
                </a:gridCol>
                <a:gridCol w="1115784">
                  <a:extLst>
                    <a:ext uri="{9D8B030D-6E8A-4147-A177-3AD203B41FA5}">
                      <a16:colId xmlns:a16="http://schemas.microsoft.com/office/drawing/2014/main" val="1439373566"/>
                    </a:ext>
                  </a:extLst>
                </a:gridCol>
              </a:tblGrid>
              <a:tr h="333772">
                <a:tc>
                  <a:txBody>
                    <a:bodyPr/>
                    <a:lstStyle/>
                    <a:p>
                      <a:r>
                        <a:rPr lang="en-US" sz="1400"/>
                        <a:t>Model/Metrics</a:t>
                      </a:r>
                    </a:p>
                  </a:txBody>
                  <a:tcPr marL="88768" marR="88768" marT="44384" marB="44384"/>
                </a:tc>
                <a:tc>
                  <a:txBody>
                    <a:bodyPr/>
                    <a:lstStyle/>
                    <a:p>
                      <a:r>
                        <a:rPr lang="en-US" sz="1400" dirty="0"/>
                        <a:t>OLS </a:t>
                      </a:r>
                    </a:p>
                  </a:txBody>
                  <a:tcPr marL="88768" marR="88768" marT="44384" marB="44384"/>
                </a:tc>
                <a:tc>
                  <a:txBody>
                    <a:bodyPr/>
                    <a:lstStyle/>
                    <a:p>
                      <a:r>
                        <a:rPr lang="en-US" sz="1400"/>
                        <a:t>IDM</a:t>
                      </a:r>
                    </a:p>
                  </a:txBody>
                  <a:tcPr marL="88768" marR="88768" marT="44384" marB="44384"/>
                </a:tc>
                <a:tc>
                  <a:txBody>
                    <a:bodyPr/>
                    <a:lstStyle/>
                    <a:p>
                      <a:r>
                        <a:rPr lang="en-US" sz="1400"/>
                        <a:t>AWM</a:t>
                      </a:r>
                    </a:p>
                  </a:txBody>
                  <a:tcPr marL="88768" marR="88768" marT="44384" marB="44384"/>
                </a:tc>
                <a:tc>
                  <a:txBody>
                    <a:bodyPr/>
                    <a:lstStyle/>
                    <a:p>
                      <a:r>
                        <a:rPr lang="en-US" sz="1400"/>
                        <a:t>HPSDRM</a:t>
                      </a:r>
                    </a:p>
                  </a:txBody>
                  <a:tcPr marL="88768" marR="88768" marT="44384" marB="44384"/>
                </a:tc>
                <a:extLst>
                  <a:ext uri="{0D108BD9-81ED-4DB2-BD59-A6C34878D82A}">
                    <a16:rowId xmlns:a16="http://schemas.microsoft.com/office/drawing/2014/main" val="404916363"/>
                  </a:ext>
                </a:extLst>
              </a:tr>
              <a:tr h="333772">
                <a:tc>
                  <a:txBody>
                    <a:bodyPr/>
                    <a:lstStyle/>
                    <a:p>
                      <a:r>
                        <a:rPr lang="en-US" sz="1400" dirty="0"/>
                        <a:t>R</a:t>
                      </a:r>
                      <a:r>
                        <a:rPr lang="en-US" sz="1400" baseline="30000" dirty="0"/>
                        <a:t>2</a:t>
                      </a:r>
                      <a:r>
                        <a:rPr lang="en-US" sz="1400" baseline="0" dirty="0"/>
                        <a:t>(%)</a:t>
                      </a:r>
                    </a:p>
                  </a:txBody>
                  <a:tcPr marL="88768" marR="88768" marT="44384" marB="44384"/>
                </a:tc>
                <a:tc>
                  <a:txBody>
                    <a:bodyPr/>
                    <a:lstStyle/>
                    <a:p>
                      <a:r>
                        <a:rPr lang="en-US" sz="1400" dirty="0"/>
                        <a:t>64</a:t>
                      </a:r>
                    </a:p>
                  </a:txBody>
                  <a:tcPr marL="88768" marR="88768" marT="44384" marB="44384"/>
                </a:tc>
                <a:tc>
                  <a:txBody>
                    <a:bodyPr/>
                    <a:lstStyle/>
                    <a:p>
                      <a:r>
                        <a:rPr lang="en-US" sz="1400" dirty="0"/>
                        <a:t>12</a:t>
                      </a:r>
                    </a:p>
                  </a:txBody>
                  <a:tcPr marL="88768" marR="88768" marT="44384" marB="44384"/>
                </a:tc>
                <a:tc>
                  <a:txBody>
                    <a:bodyPr/>
                    <a:lstStyle/>
                    <a:p>
                      <a:r>
                        <a:rPr lang="en-US" sz="1400" dirty="0"/>
                        <a:t>33</a:t>
                      </a:r>
                    </a:p>
                  </a:txBody>
                  <a:tcPr marL="88768" marR="88768" marT="44384" marB="44384"/>
                </a:tc>
                <a:tc>
                  <a:txBody>
                    <a:bodyPr/>
                    <a:lstStyle/>
                    <a:p>
                      <a:r>
                        <a:rPr lang="en-US" sz="1400" dirty="0"/>
                        <a:t>70</a:t>
                      </a:r>
                    </a:p>
                  </a:txBody>
                  <a:tcPr marL="88768" marR="88768" marT="44384" marB="44384"/>
                </a:tc>
                <a:extLst>
                  <a:ext uri="{0D108BD9-81ED-4DB2-BD59-A6C34878D82A}">
                    <a16:rowId xmlns:a16="http://schemas.microsoft.com/office/drawing/2014/main" val="290802850"/>
                  </a:ext>
                </a:extLst>
              </a:tr>
              <a:tr h="333772">
                <a:tc>
                  <a:txBody>
                    <a:bodyPr/>
                    <a:lstStyle/>
                    <a:p>
                      <a:r>
                        <a:rPr lang="en-US" sz="1400"/>
                        <a:t>RMSE</a:t>
                      </a:r>
                    </a:p>
                  </a:txBody>
                  <a:tcPr marL="88768" marR="88768" marT="44384" marB="44384"/>
                </a:tc>
                <a:tc>
                  <a:txBody>
                    <a:bodyPr/>
                    <a:lstStyle/>
                    <a:p>
                      <a:r>
                        <a:rPr lang="en-US" sz="1400" dirty="0"/>
                        <a:t>108.41</a:t>
                      </a:r>
                    </a:p>
                  </a:txBody>
                  <a:tcPr marL="88768" marR="88768" marT="44384" marB="44384"/>
                </a:tc>
                <a:tc>
                  <a:txBody>
                    <a:bodyPr/>
                    <a:lstStyle/>
                    <a:p>
                      <a:r>
                        <a:rPr lang="en-US" sz="1400"/>
                        <a:t>169.73</a:t>
                      </a:r>
                    </a:p>
                  </a:txBody>
                  <a:tcPr marL="88768" marR="88768" marT="44384" marB="44384"/>
                </a:tc>
                <a:tc>
                  <a:txBody>
                    <a:bodyPr/>
                    <a:lstStyle/>
                    <a:p>
                      <a:r>
                        <a:rPr lang="en-US" sz="1400"/>
                        <a:t>148.58</a:t>
                      </a:r>
                    </a:p>
                  </a:txBody>
                  <a:tcPr marL="88768" marR="88768" marT="44384" marB="44384"/>
                </a:tc>
                <a:tc>
                  <a:txBody>
                    <a:bodyPr/>
                    <a:lstStyle/>
                    <a:p>
                      <a:r>
                        <a:rPr lang="en-US" sz="1400" dirty="0"/>
                        <a:t>99.26</a:t>
                      </a:r>
                    </a:p>
                  </a:txBody>
                  <a:tcPr marL="88768" marR="88768" marT="44384" marB="44384"/>
                </a:tc>
                <a:extLst>
                  <a:ext uri="{0D108BD9-81ED-4DB2-BD59-A6C34878D82A}">
                    <a16:rowId xmlns:a16="http://schemas.microsoft.com/office/drawing/2014/main" val="3362599177"/>
                  </a:ext>
                </a:extLst>
              </a:tr>
              <a:tr h="333772">
                <a:tc>
                  <a:txBody>
                    <a:bodyPr/>
                    <a:lstStyle/>
                    <a:p>
                      <a:r>
                        <a:rPr lang="en-US" sz="1400"/>
                        <a:t>MAE</a:t>
                      </a:r>
                    </a:p>
                  </a:txBody>
                  <a:tcPr marL="88768" marR="88768" marT="44384" marB="44384"/>
                </a:tc>
                <a:tc>
                  <a:txBody>
                    <a:bodyPr/>
                    <a:lstStyle/>
                    <a:p>
                      <a:r>
                        <a:rPr lang="en-US" sz="1400" dirty="0"/>
                        <a:t>46.58</a:t>
                      </a:r>
                    </a:p>
                  </a:txBody>
                  <a:tcPr marL="88768" marR="88768" marT="44384" marB="44384"/>
                </a:tc>
                <a:tc>
                  <a:txBody>
                    <a:bodyPr/>
                    <a:lstStyle/>
                    <a:p>
                      <a:r>
                        <a:rPr lang="en-US" sz="1400"/>
                        <a:t>65.34</a:t>
                      </a:r>
                    </a:p>
                  </a:txBody>
                  <a:tcPr marL="88768" marR="88768" marT="44384" marB="44384"/>
                </a:tc>
                <a:tc>
                  <a:txBody>
                    <a:bodyPr/>
                    <a:lstStyle/>
                    <a:p>
                      <a:r>
                        <a:rPr lang="en-US" sz="1400"/>
                        <a:t>60.13</a:t>
                      </a:r>
                    </a:p>
                  </a:txBody>
                  <a:tcPr marL="88768" marR="88768" marT="44384" marB="44384"/>
                </a:tc>
                <a:tc>
                  <a:txBody>
                    <a:bodyPr/>
                    <a:lstStyle/>
                    <a:p>
                      <a:r>
                        <a:rPr lang="en-US" sz="1400" dirty="0"/>
                        <a:t>42.39</a:t>
                      </a:r>
                    </a:p>
                  </a:txBody>
                  <a:tcPr marL="88768" marR="88768" marT="44384" marB="44384"/>
                </a:tc>
                <a:extLst>
                  <a:ext uri="{0D108BD9-81ED-4DB2-BD59-A6C34878D82A}">
                    <a16:rowId xmlns:a16="http://schemas.microsoft.com/office/drawing/2014/main" val="4279551567"/>
                  </a:ext>
                </a:extLst>
              </a:tr>
            </a:tbl>
          </a:graphicData>
        </a:graphic>
      </p:graphicFrame>
      <p:sp>
        <p:nvSpPr>
          <p:cNvPr id="2" name="Title 1">
            <a:extLst>
              <a:ext uri="{FF2B5EF4-FFF2-40B4-BE49-F238E27FC236}">
                <a16:creationId xmlns:a16="http://schemas.microsoft.com/office/drawing/2014/main" id="{16E69377-1485-AC68-F1A6-77979A51FD30}"/>
              </a:ext>
            </a:extLst>
          </p:cNvPr>
          <p:cNvSpPr>
            <a:spLocks noGrp="1"/>
          </p:cNvSpPr>
          <p:nvPr>
            <p:ph type="title"/>
          </p:nvPr>
        </p:nvSpPr>
        <p:spPr>
          <a:xfrm>
            <a:off x="764724" y="1103126"/>
            <a:ext cx="3476625" cy="3927661"/>
          </a:xfrm>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Comparative Analysis-Performance Metrics</a:t>
            </a:r>
          </a:p>
        </p:txBody>
      </p:sp>
    </p:spTree>
    <p:extLst>
      <p:ext uri="{BB962C8B-B14F-4D97-AF65-F5344CB8AC3E}">
        <p14:creationId xmlns:p14="http://schemas.microsoft.com/office/powerpoint/2010/main" val="481051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4F90-50D7-F006-78FB-94DC0DA847E9}"/>
              </a:ext>
            </a:extLst>
          </p:cNvPr>
          <p:cNvSpPr>
            <a:spLocks noGrp="1"/>
          </p:cNvSpPr>
          <p:nvPr>
            <p:ph type="title"/>
          </p:nvPr>
        </p:nvSpPr>
        <p:spPr>
          <a:xfrm>
            <a:off x="460312" y="83833"/>
            <a:ext cx="4326253" cy="904120"/>
          </a:xfrm>
        </p:spPr>
        <p:txBody>
          <a:bodyPr>
            <a:normAutofit/>
          </a:bodyPr>
          <a:lstStyle/>
          <a:p>
            <a:r>
              <a:rPr lang="en-US" sz="2400" b="1" dirty="0">
                <a:latin typeface="Times New Roman" panose="02020603050405020304" pitchFamily="18" charset="0"/>
                <a:cs typeface="Times New Roman" panose="02020603050405020304" pitchFamily="18" charset="0"/>
              </a:rPr>
              <a:t>Methodology/Research Design</a:t>
            </a:r>
          </a:p>
        </p:txBody>
      </p:sp>
      <p:grpSp>
        <p:nvGrpSpPr>
          <p:cNvPr id="186" name="Group 185">
            <a:extLst>
              <a:ext uri="{FF2B5EF4-FFF2-40B4-BE49-F238E27FC236}">
                <a16:creationId xmlns:a16="http://schemas.microsoft.com/office/drawing/2014/main" id="{91BD4FC5-9B22-5F93-DD31-3A5CE0696E8B}"/>
              </a:ext>
            </a:extLst>
          </p:cNvPr>
          <p:cNvGrpSpPr/>
          <p:nvPr/>
        </p:nvGrpSpPr>
        <p:grpSpPr>
          <a:xfrm>
            <a:off x="2758941" y="831625"/>
            <a:ext cx="8039181" cy="5663317"/>
            <a:chOff x="2382981" y="775856"/>
            <a:chExt cx="7730837" cy="5246937"/>
          </a:xfrm>
        </p:grpSpPr>
        <p:grpSp>
          <p:nvGrpSpPr>
            <p:cNvPr id="153" name="Group 152">
              <a:extLst>
                <a:ext uri="{FF2B5EF4-FFF2-40B4-BE49-F238E27FC236}">
                  <a16:creationId xmlns:a16="http://schemas.microsoft.com/office/drawing/2014/main" id="{2C68C1FA-5803-6036-5694-10ACC4AEE8F8}"/>
                </a:ext>
              </a:extLst>
            </p:cNvPr>
            <p:cNvGrpSpPr/>
            <p:nvPr/>
          </p:nvGrpSpPr>
          <p:grpSpPr>
            <a:xfrm>
              <a:off x="2382981" y="775856"/>
              <a:ext cx="7730837" cy="5246937"/>
              <a:chOff x="2382981" y="775856"/>
              <a:chExt cx="7906328" cy="5246937"/>
            </a:xfrm>
          </p:grpSpPr>
          <p:grpSp>
            <p:nvGrpSpPr>
              <p:cNvPr id="147" name="Group 146">
                <a:extLst>
                  <a:ext uri="{FF2B5EF4-FFF2-40B4-BE49-F238E27FC236}">
                    <a16:creationId xmlns:a16="http://schemas.microsoft.com/office/drawing/2014/main" id="{30EB219C-6B69-D4A7-1F84-9CFD70ECF3E2}"/>
                  </a:ext>
                </a:extLst>
              </p:cNvPr>
              <p:cNvGrpSpPr/>
              <p:nvPr/>
            </p:nvGrpSpPr>
            <p:grpSpPr>
              <a:xfrm>
                <a:off x="2382981" y="775856"/>
                <a:ext cx="7906328" cy="5246937"/>
                <a:chOff x="2382981" y="775856"/>
                <a:chExt cx="7906328" cy="5246937"/>
              </a:xfrm>
            </p:grpSpPr>
            <p:grpSp>
              <p:nvGrpSpPr>
                <p:cNvPr id="133" name="Group 132">
                  <a:extLst>
                    <a:ext uri="{FF2B5EF4-FFF2-40B4-BE49-F238E27FC236}">
                      <a16:creationId xmlns:a16="http://schemas.microsoft.com/office/drawing/2014/main" id="{01FBCA32-88F9-0F2C-68FE-8755CEF483C3}"/>
                    </a:ext>
                  </a:extLst>
                </p:cNvPr>
                <p:cNvGrpSpPr/>
                <p:nvPr/>
              </p:nvGrpSpPr>
              <p:grpSpPr>
                <a:xfrm>
                  <a:off x="2382981" y="775856"/>
                  <a:ext cx="7906328" cy="5246937"/>
                  <a:chOff x="2382981" y="835206"/>
                  <a:chExt cx="7712363" cy="5187586"/>
                </a:xfrm>
              </p:grpSpPr>
              <p:grpSp>
                <p:nvGrpSpPr>
                  <p:cNvPr id="124" name="Group 123">
                    <a:extLst>
                      <a:ext uri="{FF2B5EF4-FFF2-40B4-BE49-F238E27FC236}">
                        <a16:creationId xmlns:a16="http://schemas.microsoft.com/office/drawing/2014/main" id="{5EDED846-20AE-32D2-2BAD-B88E745E8149}"/>
                      </a:ext>
                    </a:extLst>
                  </p:cNvPr>
                  <p:cNvGrpSpPr/>
                  <p:nvPr/>
                </p:nvGrpSpPr>
                <p:grpSpPr>
                  <a:xfrm>
                    <a:off x="2382981" y="835206"/>
                    <a:ext cx="7712363" cy="5187586"/>
                    <a:chOff x="2382981" y="835206"/>
                    <a:chExt cx="7712363" cy="5187586"/>
                  </a:xfrm>
                </p:grpSpPr>
                <p:grpSp>
                  <p:nvGrpSpPr>
                    <p:cNvPr id="118" name="Group 117">
                      <a:extLst>
                        <a:ext uri="{FF2B5EF4-FFF2-40B4-BE49-F238E27FC236}">
                          <a16:creationId xmlns:a16="http://schemas.microsoft.com/office/drawing/2014/main" id="{31207B77-55F3-59C2-94FE-9F2430D7C021}"/>
                        </a:ext>
                      </a:extLst>
                    </p:cNvPr>
                    <p:cNvGrpSpPr/>
                    <p:nvPr/>
                  </p:nvGrpSpPr>
                  <p:grpSpPr>
                    <a:xfrm>
                      <a:off x="2382981" y="835206"/>
                      <a:ext cx="7712363" cy="5187586"/>
                      <a:chOff x="2299855" y="835206"/>
                      <a:chExt cx="7795490" cy="5187586"/>
                    </a:xfrm>
                  </p:grpSpPr>
                  <p:grpSp>
                    <p:nvGrpSpPr>
                      <p:cNvPr id="99" name="Group 98">
                        <a:extLst>
                          <a:ext uri="{FF2B5EF4-FFF2-40B4-BE49-F238E27FC236}">
                            <a16:creationId xmlns:a16="http://schemas.microsoft.com/office/drawing/2014/main" id="{2CA9FC3F-0EDE-F0F8-6C54-BCB81A31C1DD}"/>
                          </a:ext>
                        </a:extLst>
                      </p:cNvPr>
                      <p:cNvGrpSpPr/>
                      <p:nvPr/>
                    </p:nvGrpSpPr>
                    <p:grpSpPr>
                      <a:xfrm>
                        <a:off x="2299855" y="835206"/>
                        <a:ext cx="7795490" cy="5187586"/>
                        <a:chOff x="2115128" y="784863"/>
                        <a:chExt cx="8478982" cy="5732759"/>
                      </a:xfrm>
                    </p:grpSpPr>
                    <p:grpSp>
                      <p:nvGrpSpPr>
                        <p:cNvPr id="94" name="Group 93">
                          <a:extLst>
                            <a:ext uri="{FF2B5EF4-FFF2-40B4-BE49-F238E27FC236}">
                              <a16:creationId xmlns:a16="http://schemas.microsoft.com/office/drawing/2014/main" id="{32132DE4-7381-EA4C-4250-CB55EC7A5219}"/>
                            </a:ext>
                          </a:extLst>
                        </p:cNvPr>
                        <p:cNvGrpSpPr/>
                        <p:nvPr/>
                      </p:nvGrpSpPr>
                      <p:grpSpPr>
                        <a:xfrm>
                          <a:off x="2115128" y="784863"/>
                          <a:ext cx="8478982" cy="5732759"/>
                          <a:chOff x="2115128" y="784863"/>
                          <a:chExt cx="8478982" cy="5732759"/>
                        </a:xfrm>
                      </p:grpSpPr>
                      <p:cxnSp>
                        <p:nvCxnSpPr>
                          <p:cNvPr id="90" name="Straight Arrow Connector 89">
                            <a:extLst>
                              <a:ext uri="{FF2B5EF4-FFF2-40B4-BE49-F238E27FC236}">
                                <a16:creationId xmlns:a16="http://schemas.microsoft.com/office/drawing/2014/main" id="{E3A66812-A44A-D60C-EF5E-53B0A1B27721}"/>
                              </a:ext>
                            </a:extLst>
                          </p:cNvPr>
                          <p:cNvCxnSpPr>
                            <a:cxnSpLocks/>
                          </p:cNvCxnSpPr>
                          <p:nvPr/>
                        </p:nvCxnSpPr>
                        <p:spPr>
                          <a:xfrm>
                            <a:off x="2986810" y="3036811"/>
                            <a:ext cx="624396"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2D5FC788-1EDD-B0C3-9AFB-BB7E4A92E4F1}"/>
                              </a:ext>
                            </a:extLst>
                          </p:cNvPr>
                          <p:cNvGrpSpPr/>
                          <p:nvPr/>
                        </p:nvGrpSpPr>
                        <p:grpSpPr>
                          <a:xfrm>
                            <a:off x="2115128" y="784863"/>
                            <a:ext cx="8478982" cy="5732759"/>
                            <a:chOff x="2115128" y="784863"/>
                            <a:chExt cx="8478982" cy="5732759"/>
                          </a:xfrm>
                        </p:grpSpPr>
                        <p:grpSp>
                          <p:nvGrpSpPr>
                            <p:cNvPr id="89" name="Group 88">
                              <a:extLst>
                                <a:ext uri="{FF2B5EF4-FFF2-40B4-BE49-F238E27FC236}">
                                  <a16:creationId xmlns:a16="http://schemas.microsoft.com/office/drawing/2014/main" id="{9ADE7D42-B9A4-C9D9-50B8-336EE36FA088}"/>
                                </a:ext>
                              </a:extLst>
                            </p:cNvPr>
                            <p:cNvGrpSpPr/>
                            <p:nvPr/>
                          </p:nvGrpSpPr>
                          <p:grpSpPr>
                            <a:xfrm>
                              <a:off x="2115128" y="784863"/>
                              <a:ext cx="8478982" cy="5732759"/>
                              <a:chOff x="2087418" y="784863"/>
                              <a:chExt cx="8478982" cy="5732759"/>
                            </a:xfrm>
                          </p:grpSpPr>
                          <p:grpSp>
                            <p:nvGrpSpPr>
                              <p:cNvPr id="34" name="Group 33">
                                <a:extLst>
                                  <a:ext uri="{FF2B5EF4-FFF2-40B4-BE49-F238E27FC236}">
                                    <a16:creationId xmlns:a16="http://schemas.microsoft.com/office/drawing/2014/main" id="{B55BB8CA-95C2-43B8-56DE-EF7BF9503404}"/>
                                  </a:ext>
                                </a:extLst>
                              </p:cNvPr>
                              <p:cNvGrpSpPr/>
                              <p:nvPr/>
                            </p:nvGrpSpPr>
                            <p:grpSpPr>
                              <a:xfrm>
                                <a:off x="2087418" y="784863"/>
                                <a:ext cx="8478982" cy="5732759"/>
                                <a:chOff x="2087418" y="784863"/>
                                <a:chExt cx="8478982" cy="5732759"/>
                              </a:xfrm>
                            </p:grpSpPr>
                            <p:grpSp>
                              <p:nvGrpSpPr>
                                <p:cNvPr id="22" name="Group 21">
                                  <a:extLst>
                                    <a:ext uri="{FF2B5EF4-FFF2-40B4-BE49-F238E27FC236}">
                                      <a16:creationId xmlns:a16="http://schemas.microsoft.com/office/drawing/2014/main" id="{59B29779-33F6-D827-93D5-9FA89306F83E}"/>
                                    </a:ext>
                                  </a:extLst>
                                </p:cNvPr>
                                <p:cNvGrpSpPr/>
                                <p:nvPr/>
                              </p:nvGrpSpPr>
                              <p:grpSpPr>
                                <a:xfrm>
                                  <a:off x="2087418" y="784863"/>
                                  <a:ext cx="8478982" cy="5732759"/>
                                  <a:chOff x="1431637" y="927796"/>
                                  <a:chExt cx="8478982" cy="5732759"/>
                                </a:xfrm>
                              </p:grpSpPr>
                              <p:grpSp>
                                <p:nvGrpSpPr>
                                  <p:cNvPr id="13" name="Group 12">
                                    <a:extLst>
                                      <a:ext uri="{FF2B5EF4-FFF2-40B4-BE49-F238E27FC236}">
                                        <a16:creationId xmlns:a16="http://schemas.microsoft.com/office/drawing/2014/main" id="{8A1D40C9-83FA-470C-FC05-1FF6E239103E}"/>
                                      </a:ext>
                                    </a:extLst>
                                  </p:cNvPr>
                                  <p:cNvGrpSpPr/>
                                  <p:nvPr/>
                                </p:nvGrpSpPr>
                                <p:grpSpPr>
                                  <a:xfrm>
                                    <a:off x="1431637" y="927796"/>
                                    <a:ext cx="8478982" cy="3413295"/>
                                    <a:chOff x="1431637" y="927796"/>
                                    <a:chExt cx="8478982" cy="3413295"/>
                                  </a:xfrm>
                                </p:grpSpPr>
                                <p:grpSp>
                                  <p:nvGrpSpPr>
                                    <p:cNvPr id="10" name="Group 9">
                                      <a:extLst>
                                        <a:ext uri="{FF2B5EF4-FFF2-40B4-BE49-F238E27FC236}">
                                          <a16:creationId xmlns:a16="http://schemas.microsoft.com/office/drawing/2014/main" id="{31960DEC-8A86-9096-DD88-0F5871C56986}"/>
                                        </a:ext>
                                      </a:extLst>
                                    </p:cNvPr>
                                    <p:cNvGrpSpPr/>
                                    <p:nvPr/>
                                  </p:nvGrpSpPr>
                                  <p:grpSpPr>
                                    <a:xfrm>
                                      <a:off x="1431637" y="927796"/>
                                      <a:ext cx="8478982" cy="3413295"/>
                                      <a:chOff x="1431636" y="706124"/>
                                      <a:chExt cx="9328727" cy="4013658"/>
                                    </a:xfrm>
                                  </p:grpSpPr>
                                  <p:grpSp>
                                    <p:nvGrpSpPr>
                                      <p:cNvPr id="6" name="Group 5">
                                        <a:extLst>
                                          <a:ext uri="{FF2B5EF4-FFF2-40B4-BE49-F238E27FC236}">
                                            <a16:creationId xmlns:a16="http://schemas.microsoft.com/office/drawing/2014/main" id="{4DDDA4A6-25C6-BB74-45AB-3D17D4F6E269}"/>
                                          </a:ext>
                                        </a:extLst>
                                      </p:cNvPr>
                                      <p:cNvGrpSpPr/>
                                      <p:nvPr/>
                                    </p:nvGrpSpPr>
                                    <p:grpSpPr>
                                      <a:xfrm>
                                        <a:off x="1431636" y="1442491"/>
                                        <a:ext cx="9328727" cy="3277291"/>
                                        <a:chOff x="480291" y="918057"/>
                                        <a:chExt cx="10547927" cy="3552343"/>
                                      </a:xfrm>
                                    </p:grpSpPr>
                                    <p:sp>
                                      <p:nvSpPr>
                                        <p:cNvPr id="3" name="Rectangle 2">
                                          <a:extLst>
                                            <a:ext uri="{FF2B5EF4-FFF2-40B4-BE49-F238E27FC236}">
                                              <a16:creationId xmlns:a16="http://schemas.microsoft.com/office/drawing/2014/main" id="{64BA9F72-695F-519C-E1AC-442CE1DE6DC7}"/>
                                            </a:ext>
                                          </a:extLst>
                                        </p:cNvPr>
                                        <p:cNvSpPr/>
                                        <p:nvPr/>
                                      </p:nvSpPr>
                                      <p:spPr>
                                        <a:xfrm>
                                          <a:off x="480291" y="918057"/>
                                          <a:ext cx="3112655" cy="35523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13DD3C-3A44-D72D-BCFF-1C5DC07BEBF8}"/>
                                            </a:ext>
                                          </a:extLst>
                                        </p:cNvPr>
                                        <p:cNvSpPr/>
                                        <p:nvPr/>
                                      </p:nvSpPr>
                                      <p:spPr>
                                        <a:xfrm>
                                          <a:off x="4197927" y="918057"/>
                                          <a:ext cx="3112655" cy="35523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FA705E7-7EDB-EE50-BF12-7B1A0AE3C22C}"/>
                                            </a:ext>
                                          </a:extLst>
                                        </p:cNvPr>
                                        <p:cNvSpPr/>
                                        <p:nvPr/>
                                      </p:nvSpPr>
                                      <p:spPr>
                                        <a:xfrm>
                                          <a:off x="7915563" y="918057"/>
                                          <a:ext cx="3112655" cy="35523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urved Down Arrow 7">
                                        <a:extLst>
                                          <a:ext uri="{FF2B5EF4-FFF2-40B4-BE49-F238E27FC236}">
                                            <a16:creationId xmlns:a16="http://schemas.microsoft.com/office/drawing/2014/main" id="{306F21AC-1008-D77B-D600-0A8E65D7D769}"/>
                                          </a:ext>
                                        </a:extLst>
                                      </p:cNvPr>
                                      <p:cNvSpPr/>
                                      <p:nvPr/>
                                    </p:nvSpPr>
                                    <p:spPr>
                                      <a:xfrm>
                                        <a:off x="2650835" y="710972"/>
                                        <a:ext cx="3445165" cy="731520"/>
                                      </a:xfrm>
                                      <a:prstGeom prst="curvedDown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Down Arrow 8">
                                        <a:extLst>
                                          <a:ext uri="{FF2B5EF4-FFF2-40B4-BE49-F238E27FC236}">
                                            <a16:creationId xmlns:a16="http://schemas.microsoft.com/office/drawing/2014/main" id="{CED0C9E8-B06B-1002-1362-BE6F4C35D05C}"/>
                                          </a:ext>
                                        </a:extLst>
                                      </p:cNvPr>
                                      <p:cNvSpPr/>
                                      <p:nvPr/>
                                    </p:nvSpPr>
                                    <p:spPr>
                                      <a:xfrm>
                                        <a:off x="6096000" y="706124"/>
                                        <a:ext cx="3445165" cy="731520"/>
                                      </a:xfrm>
                                      <a:prstGeom prst="curvedDown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TextBox 10">
                                      <a:extLst>
                                        <a:ext uri="{FF2B5EF4-FFF2-40B4-BE49-F238E27FC236}">
                                          <a16:creationId xmlns:a16="http://schemas.microsoft.com/office/drawing/2014/main" id="{A9F574DF-A8FB-7D48-09D7-691D81562985}"/>
                                        </a:ext>
                                      </a:extLst>
                                    </p:cNvPr>
                                    <p:cNvSpPr txBox="1"/>
                                    <p:nvPr/>
                                  </p:nvSpPr>
                                  <p:spPr>
                                    <a:xfrm>
                                      <a:off x="1865656" y="1661371"/>
                                      <a:ext cx="1452577" cy="307776"/>
                                    </a:xfrm>
                                    <a:prstGeom prst="rect">
                                      <a:avLst/>
                                    </a:prstGeom>
                                    <a:noFill/>
                                  </p:spPr>
                                  <p:txBody>
                                    <a:bodyPr wrap="none" rtlCol="0">
                                      <a:spAutoFit/>
                                    </a:bodyPr>
                                    <a:lstStyle/>
                                    <a:p>
                                      <a:r>
                                        <a:rPr lang="en-US" sz="1400" b="1" dirty="0">
                                          <a:solidFill>
                                            <a:schemeClr val="accent1"/>
                                          </a:solidFill>
                                        </a:rPr>
                                        <a:t>Simulation Study</a:t>
                                      </a:r>
                                    </a:p>
                                  </p:txBody>
                                </p:sp>
                              </p:grpSp>
                              <p:grpSp>
                                <p:nvGrpSpPr>
                                  <p:cNvPr id="21" name="Group 20">
                                    <a:extLst>
                                      <a:ext uri="{FF2B5EF4-FFF2-40B4-BE49-F238E27FC236}">
                                        <a16:creationId xmlns:a16="http://schemas.microsoft.com/office/drawing/2014/main" id="{576D210A-E23D-4291-B954-473C975E9970}"/>
                                      </a:ext>
                                    </a:extLst>
                                  </p:cNvPr>
                                  <p:cNvGrpSpPr/>
                                  <p:nvPr/>
                                </p:nvGrpSpPr>
                                <p:grpSpPr>
                                  <a:xfrm>
                                    <a:off x="1431637" y="4719246"/>
                                    <a:ext cx="8328513" cy="1941309"/>
                                    <a:chOff x="1599864" y="4769507"/>
                                    <a:chExt cx="7982496" cy="1674776"/>
                                  </a:xfrm>
                                </p:grpSpPr>
                                <p:sp>
                                  <p:nvSpPr>
                                    <p:cNvPr id="12" name="Oval 11">
                                      <a:extLst>
                                        <a:ext uri="{FF2B5EF4-FFF2-40B4-BE49-F238E27FC236}">
                                          <a16:creationId xmlns:a16="http://schemas.microsoft.com/office/drawing/2014/main" id="{C13DCE1D-4BBA-7ABF-F533-1BEBE313803D}"/>
                                        </a:ext>
                                      </a:extLst>
                                    </p:cNvPr>
                                    <p:cNvSpPr/>
                                    <p:nvPr/>
                                  </p:nvSpPr>
                                  <p:spPr>
                                    <a:xfrm>
                                      <a:off x="1599864" y="4769508"/>
                                      <a:ext cx="2101939" cy="167477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AA4E61A-DB6D-5D5E-9326-97ED48FCA6DF}"/>
                                        </a:ext>
                                      </a:extLst>
                                    </p:cNvPr>
                                    <p:cNvSpPr/>
                                    <p:nvPr/>
                                  </p:nvSpPr>
                                  <p:spPr>
                                    <a:xfrm>
                                      <a:off x="4620158" y="4769507"/>
                                      <a:ext cx="2101939" cy="167477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6012803-C7F2-4485-A519-42BF9630C325}"/>
                                        </a:ext>
                                      </a:extLst>
                                    </p:cNvPr>
                                    <p:cNvSpPr/>
                                    <p:nvPr/>
                                  </p:nvSpPr>
                                  <p:spPr>
                                    <a:xfrm>
                                      <a:off x="7480421" y="4769507"/>
                                      <a:ext cx="2101939" cy="167477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843457C3-F5A4-E3A0-7613-7DE4B653E844}"/>
                                        </a:ext>
                                      </a:extLst>
                                    </p:cNvPr>
                                    <p:cNvCxnSpPr>
                                      <a:cxnSpLocks/>
                                      <a:stCxn id="12" idx="6"/>
                                      <a:endCxn id="14" idx="2"/>
                                    </p:cNvCxnSpPr>
                                    <p:nvPr/>
                                  </p:nvCxnSpPr>
                                  <p:spPr>
                                    <a:xfrm>
                                      <a:off x="3701803" y="5606895"/>
                                      <a:ext cx="918356"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4E95831-DE7B-75A8-C229-7F0F9418680D}"/>
                                        </a:ext>
                                      </a:extLst>
                                    </p:cNvPr>
                                    <p:cNvCxnSpPr>
                                      <a:cxnSpLocks/>
                                      <a:stCxn id="14" idx="6"/>
                                      <a:endCxn id="15" idx="2"/>
                                    </p:cNvCxnSpPr>
                                    <p:nvPr/>
                                  </p:nvCxnSpPr>
                                  <p:spPr>
                                    <a:xfrm>
                                      <a:off x="6722097" y="5606895"/>
                                      <a:ext cx="758324"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3" name="Group 32">
                                  <a:extLst>
                                    <a:ext uri="{FF2B5EF4-FFF2-40B4-BE49-F238E27FC236}">
                                      <a16:creationId xmlns:a16="http://schemas.microsoft.com/office/drawing/2014/main" id="{51134F36-1E3F-FBEE-BAEE-6C2B54A6AA99}"/>
                                    </a:ext>
                                  </a:extLst>
                                </p:cNvPr>
                                <p:cNvGrpSpPr/>
                                <p:nvPr/>
                              </p:nvGrpSpPr>
                              <p:grpSpPr>
                                <a:xfrm>
                                  <a:off x="2221585" y="1950728"/>
                                  <a:ext cx="965316" cy="2215995"/>
                                  <a:chOff x="2151076" y="1950728"/>
                                  <a:chExt cx="965316" cy="2215995"/>
                                </a:xfrm>
                              </p:grpSpPr>
                              <p:grpSp>
                                <p:nvGrpSpPr>
                                  <p:cNvPr id="26" name="Group 25">
                                    <a:extLst>
                                      <a:ext uri="{FF2B5EF4-FFF2-40B4-BE49-F238E27FC236}">
                                        <a16:creationId xmlns:a16="http://schemas.microsoft.com/office/drawing/2014/main" id="{E8768D0B-F04D-B2F3-6FC1-3068A2D79719}"/>
                                      </a:ext>
                                    </a:extLst>
                                  </p:cNvPr>
                                  <p:cNvGrpSpPr/>
                                  <p:nvPr/>
                                </p:nvGrpSpPr>
                                <p:grpSpPr>
                                  <a:xfrm>
                                    <a:off x="2161418" y="1950728"/>
                                    <a:ext cx="954974" cy="593755"/>
                                    <a:chOff x="2277118" y="1806512"/>
                                    <a:chExt cx="932845" cy="725209"/>
                                  </a:xfrm>
                                </p:grpSpPr>
                                <p:sp>
                                  <p:nvSpPr>
                                    <p:cNvPr id="23" name="Rectangle 22">
                                      <a:extLst>
                                        <a:ext uri="{FF2B5EF4-FFF2-40B4-BE49-F238E27FC236}">
                                          <a16:creationId xmlns:a16="http://schemas.microsoft.com/office/drawing/2014/main" id="{F656F762-CD5C-C8D7-2A6E-A69A7DFFB6BF}"/>
                                        </a:ext>
                                      </a:extLst>
                                    </p:cNvPr>
                                    <p:cNvSpPr/>
                                    <p:nvPr/>
                                  </p:nvSpPr>
                                  <p:spPr>
                                    <a:xfrm>
                                      <a:off x="2296927" y="1806512"/>
                                      <a:ext cx="910140" cy="72520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C2293B7-1A13-936C-F2E5-B5B71020A821}"/>
                                        </a:ext>
                                      </a:extLst>
                                    </p:cNvPr>
                                    <p:cNvSpPr txBox="1"/>
                                    <p:nvPr/>
                                  </p:nvSpPr>
                                  <p:spPr>
                                    <a:xfrm>
                                      <a:off x="2277118" y="1859913"/>
                                      <a:ext cx="932845" cy="570789"/>
                                    </a:xfrm>
                                    <a:prstGeom prst="rect">
                                      <a:avLst/>
                                    </a:prstGeom>
                                    <a:noFill/>
                                  </p:spPr>
                                  <p:txBody>
                                    <a:bodyPr wrap="square" rtlCol="0">
                                      <a:spAutoFit/>
                                    </a:bodyPr>
                                    <a:lstStyle/>
                                    <a:p>
                                      <a:r>
                                        <a:rPr lang="en-US" sz="1200" dirty="0" err="1"/>
                                        <a:t>Matérn</a:t>
                                      </a:r>
                                      <a:r>
                                        <a:rPr lang="en-US" sz="1200" dirty="0"/>
                                        <a:t> field model </a:t>
                                      </a:r>
                                    </a:p>
                                  </p:txBody>
                                </p:sp>
                              </p:grpSp>
                              <p:grpSp>
                                <p:nvGrpSpPr>
                                  <p:cNvPr id="27" name="Group 26">
                                    <a:extLst>
                                      <a:ext uri="{FF2B5EF4-FFF2-40B4-BE49-F238E27FC236}">
                                        <a16:creationId xmlns:a16="http://schemas.microsoft.com/office/drawing/2014/main" id="{13465C1F-78CD-9F3C-E8C5-D559FD516BD2}"/>
                                      </a:ext>
                                    </a:extLst>
                                  </p:cNvPr>
                                  <p:cNvGrpSpPr/>
                                  <p:nvPr/>
                                </p:nvGrpSpPr>
                                <p:grpSpPr>
                                  <a:xfrm>
                                    <a:off x="2151076" y="3512467"/>
                                    <a:ext cx="962347" cy="654256"/>
                                    <a:chOff x="2267010" y="1922852"/>
                                    <a:chExt cx="940046" cy="799104"/>
                                  </a:xfrm>
                                </p:grpSpPr>
                                <p:sp>
                                  <p:nvSpPr>
                                    <p:cNvPr id="28" name="Rectangle 27">
                                      <a:extLst>
                                        <a:ext uri="{FF2B5EF4-FFF2-40B4-BE49-F238E27FC236}">
                                          <a16:creationId xmlns:a16="http://schemas.microsoft.com/office/drawing/2014/main" id="{CBD4792A-41EF-4849-EAD7-6EB2260B938B}"/>
                                        </a:ext>
                                      </a:extLst>
                                    </p:cNvPr>
                                    <p:cNvSpPr/>
                                    <p:nvPr/>
                                  </p:nvSpPr>
                                  <p:spPr>
                                    <a:xfrm>
                                      <a:off x="2296922" y="1954978"/>
                                      <a:ext cx="910134" cy="690287"/>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72F93EF-70CB-38BF-A353-85C13A9B97DC}"/>
                                        </a:ext>
                                      </a:extLst>
                                    </p:cNvPr>
                                    <p:cNvSpPr txBox="1"/>
                                    <p:nvPr/>
                                  </p:nvSpPr>
                                  <p:spPr>
                                    <a:xfrm>
                                      <a:off x="2267010" y="1922852"/>
                                      <a:ext cx="932844" cy="799104"/>
                                    </a:xfrm>
                                    <a:prstGeom prst="rect">
                                      <a:avLst/>
                                    </a:prstGeom>
                                    <a:noFill/>
                                  </p:spPr>
                                  <p:txBody>
                                    <a:bodyPr wrap="square" rtlCol="0">
                                      <a:spAutoFit/>
                                    </a:bodyPr>
                                    <a:lstStyle/>
                                    <a:p>
                                      <a:r>
                                        <a:rPr lang="en-US" sz="1200" dirty="0"/>
                                        <a:t>Leroux CAR </a:t>
                                      </a:r>
                                    </a:p>
                                    <a:p>
                                      <a:r>
                                        <a:rPr lang="en-US" sz="1200" dirty="0"/>
                                        <a:t>area prior model</a:t>
                                      </a:r>
                                    </a:p>
                                  </p:txBody>
                                </p:sp>
                              </p:grpSp>
                              <p:sp>
                                <p:nvSpPr>
                                  <p:cNvPr id="32" name="Plus 31">
                                    <a:extLst>
                                      <a:ext uri="{FF2B5EF4-FFF2-40B4-BE49-F238E27FC236}">
                                        <a16:creationId xmlns:a16="http://schemas.microsoft.com/office/drawing/2014/main" id="{BC874A76-0387-71FF-D8C5-93CCEA3169A4}"/>
                                      </a:ext>
                                    </a:extLst>
                                  </p:cNvPr>
                                  <p:cNvSpPr/>
                                  <p:nvPr/>
                                </p:nvSpPr>
                                <p:spPr>
                                  <a:xfrm>
                                    <a:off x="2286762" y="2722094"/>
                                    <a:ext cx="601830" cy="643625"/>
                                  </a:xfrm>
                                  <a:prstGeom prst="mathPlus">
                                    <a:avLst/>
                                  </a:prstGeom>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8" name="Group 87">
                                <a:extLst>
                                  <a:ext uri="{FF2B5EF4-FFF2-40B4-BE49-F238E27FC236}">
                                    <a16:creationId xmlns:a16="http://schemas.microsoft.com/office/drawing/2014/main" id="{6F6A4A38-022D-9670-93ED-BB8A23F1BBC5}"/>
                                  </a:ext>
                                </a:extLst>
                              </p:cNvPr>
                              <p:cNvGrpSpPr/>
                              <p:nvPr/>
                            </p:nvGrpSpPr>
                            <p:grpSpPr>
                              <a:xfrm>
                                <a:off x="3602174" y="2836575"/>
                                <a:ext cx="885803" cy="453594"/>
                                <a:chOff x="3602174" y="2836575"/>
                                <a:chExt cx="885803" cy="453594"/>
                              </a:xfrm>
                            </p:grpSpPr>
                            <p:sp>
                              <p:nvSpPr>
                                <p:cNvPr id="86" name="Rectangle 85">
                                  <a:extLst>
                                    <a:ext uri="{FF2B5EF4-FFF2-40B4-BE49-F238E27FC236}">
                                      <a16:creationId xmlns:a16="http://schemas.microsoft.com/office/drawing/2014/main" id="{6C6E6675-D5D5-142C-38FA-9FF87DB8F46B}"/>
                                    </a:ext>
                                  </a:extLst>
                                </p:cNvPr>
                                <p:cNvSpPr/>
                                <p:nvPr/>
                              </p:nvSpPr>
                              <p:spPr>
                                <a:xfrm>
                                  <a:off x="3617227" y="2836575"/>
                                  <a:ext cx="827386" cy="44874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F1DFC75A-7BFE-80E5-B39F-60E5D2027F77}"/>
                                    </a:ext>
                                  </a:extLst>
                                </p:cNvPr>
                                <p:cNvSpPr txBox="1"/>
                                <p:nvPr/>
                              </p:nvSpPr>
                              <p:spPr>
                                <a:xfrm>
                                  <a:off x="3602174" y="2853999"/>
                                  <a:ext cx="885803" cy="436170"/>
                                </a:xfrm>
                                <a:prstGeom prst="rect">
                                  <a:avLst/>
                                </a:prstGeom>
                                <a:noFill/>
                              </p:spPr>
                              <p:txBody>
                                <a:bodyPr wrap="square" rtlCol="0">
                                  <a:spAutoFit/>
                                </a:bodyPr>
                                <a:lstStyle/>
                                <a:p>
                                  <a:r>
                                    <a:rPr lang="en-US" sz="1100" dirty="0"/>
                                    <a:t>HPSDRM experiment</a:t>
                                  </a:r>
                                </a:p>
                              </p:txBody>
                            </p:sp>
                          </p:grpSp>
                        </p:grpSp>
                        <p:sp>
                          <p:nvSpPr>
                            <p:cNvPr id="92" name="TextBox 91">
                              <a:extLst>
                                <a:ext uri="{FF2B5EF4-FFF2-40B4-BE49-F238E27FC236}">
                                  <a16:creationId xmlns:a16="http://schemas.microsoft.com/office/drawing/2014/main" id="{509AD56D-0E1B-04E5-A169-9B1144B90BD4}"/>
                                </a:ext>
                              </a:extLst>
                            </p:cNvPr>
                            <p:cNvSpPr txBox="1"/>
                            <p:nvPr/>
                          </p:nvSpPr>
                          <p:spPr>
                            <a:xfrm>
                              <a:off x="5804928" y="1512399"/>
                              <a:ext cx="1099382" cy="340122"/>
                            </a:xfrm>
                            <a:prstGeom prst="rect">
                              <a:avLst/>
                            </a:prstGeom>
                            <a:noFill/>
                          </p:spPr>
                          <p:txBody>
                            <a:bodyPr wrap="square" rtlCol="0">
                              <a:spAutoFit/>
                            </a:bodyPr>
                            <a:lstStyle/>
                            <a:p>
                              <a:r>
                                <a:rPr lang="en-US" sz="1400" b="1" dirty="0">
                                  <a:solidFill>
                                    <a:schemeClr val="accent1"/>
                                  </a:solidFill>
                                </a:rPr>
                                <a:t>Case Study</a:t>
                              </a:r>
                            </a:p>
                          </p:txBody>
                        </p:sp>
                      </p:grpSp>
                    </p:grpSp>
                    <p:sp>
                      <p:nvSpPr>
                        <p:cNvPr id="95" name="TextBox 94">
                          <a:extLst>
                            <a:ext uri="{FF2B5EF4-FFF2-40B4-BE49-F238E27FC236}">
                              <a16:creationId xmlns:a16="http://schemas.microsoft.com/office/drawing/2014/main" id="{9A27F169-4FCD-D09B-BCC2-F2E728A363B8}"/>
                            </a:ext>
                          </a:extLst>
                        </p:cNvPr>
                        <p:cNvSpPr txBox="1"/>
                        <p:nvPr/>
                      </p:nvSpPr>
                      <p:spPr>
                        <a:xfrm>
                          <a:off x="2878710" y="5345200"/>
                          <a:ext cx="712362" cy="405016"/>
                        </a:xfrm>
                        <a:prstGeom prst="rect">
                          <a:avLst/>
                        </a:prstGeom>
                        <a:noFill/>
                      </p:spPr>
                      <p:txBody>
                        <a:bodyPr wrap="square" rtlCol="0">
                          <a:spAutoFit/>
                        </a:bodyPr>
                        <a:lstStyle/>
                        <a:p>
                          <a:r>
                            <a:rPr lang="en-US" sz="2000" b="1" dirty="0">
                              <a:solidFill>
                                <a:schemeClr val="accent1"/>
                              </a:solidFill>
                            </a:rPr>
                            <a:t>Test</a:t>
                          </a:r>
                        </a:p>
                      </p:txBody>
                    </p:sp>
                    <p:sp>
                      <p:nvSpPr>
                        <p:cNvPr id="96" name="TextBox 95">
                          <a:extLst>
                            <a:ext uri="{FF2B5EF4-FFF2-40B4-BE49-F238E27FC236}">
                              <a16:creationId xmlns:a16="http://schemas.microsoft.com/office/drawing/2014/main" id="{91E0F598-2A85-DDD0-5C41-06E7FE7D97F6}"/>
                            </a:ext>
                          </a:extLst>
                        </p:cNvPr>
                        <p:cNvSpPr txBox="1"/>
                        <p:nvPr/>
                      </p:nvSpPr>
                      <p:spPr>
                        <a:xfrm>
                          <a:off x="5646059" y="5345200"/>
                          <a:ext cx="1473951" cy="405016"/>
                        </a:xfrm>
                        <a:prstGeom prst="rect">
                          <a:avLst/>
                        </a:prstGeom>
                        <a:noFill/>
                      </p:spPr>
                      <p:txBody>
                        <a:bodyPr wrap="none" rtlCol="0">
                          <a:spAutoFit/>
                        </a:bodyPr>
                        <a:lstStyle/>
                        <a:p>
                          <a:r>
                            <a:rPr lang="en-US" sz="2000" b="1" dirty="0">
                              <a:solidFill>
                                <a:schemeClr val="accent1"/>
                              </a:solidFill>
                            </a:rPr>
                            <a:t>Application</a:t>
                          </a:r>
                        </a:p>
                      </p:txBody>
                    </p:sp>
                    <p:sp>
                      <p:nvSpPr>
                        <p:cNvPr id="97" name="TextBox 96">
                          <a:extLst>
                            <a:ext uri="{FF2B5EF4-FFF2-40B4-BE49-F238E27FC236}">
                              <a16:creationId xmlns:a16="http://schemas.microsoft.com/office/drawing/2014/main" id="{F488A75F-0725-9B0C-7156-F9A55CECA178}"/>
                            </a:ext>
                          </a:extLst>
                        </p:cNvPr>
                        <p:cNvSpPr txBox="1"/>
                        <p:nvPr/>
                      </p:nvSpPr>
                      <p:spPr>
                        <a:xfrm>
                          <a:off x="8543509" y="5188683"/>
                          <a:ext cx="1686845" cy="716566"/>
                        </a:xfrm>
                        <a:prstGeom prst="rect">
                          <a:avLst/>
                        </a:prstGeom>
                        <a:noFill/>
                      </p:spPr>
                      <p:txBody>
                        <a:bodyPr wrap="none" rtlCol="0">
                          <a:spAutoFit/>
                        </a:bodyPr>
                        <a:lstStyle/>
                        <a:p>
                          <a:r>
                            <a:rPr lang="en-US" sz="2000" b="1" dirty="0">
                              <a:solidFill>
                                <a:schemeClr val="accent1"/>
                              </a:solidFill>
                            </a:rPr>
                            <a:t>Comparative </a:t>
                          </a:r>
                        </a:p>
                        <a:p>
                          <a:r>
                            <a:rPr lang="en-US" sz="2000" b="1" dirty="0">
                              <a:solidFill>
                                <a:schemeClr val="accent1"/>
                              </a:solidFill>
                            </a:rPr>
                            <a:t>Analysis</a:t>
                          </a:r>
                        </a:p>
                      </p:txBody>
                    </p:sp>
                    <p:sp>
                      <p:nvSpPr>
                        <p:cNvPr id="98" name="TextBox 97">
                          <a:extLst>
                            <a:ext uri="{FF2B5EF4-FFF2-40B4-BE49-F238E27FC236}">
                              <a16:creationId xmlns:a16="http://schemas.microsoft.com/office/drawing/2014/main" id="{8D415C42-F799-431E-6195-C14E0A9CE39F}"/>
                            </a:ext>
                          </a:extLst>
                        </p:cNvPr>
                        <p:cNvSpPr txBox="1"/>
                        <p:nvPr/>
                      </p:nvSpPr>
                      <p:spPr>
                        <a:xfrm>
                          <a:off x="8464021" y="1512399"/>
                          <a:ext cx="1758060" cy="340122"/>
                        </a:xfrm>
                        <a:prstGeom prst="rect">
                          <a:avLst/>
                        </a:prstGeom>
                        <a:noFill/>
                      </p:spPr>
                      <p:txBody>
                        <a:bodyPr wrap="square" rtlCol="0">
                          <a:spAutoFit/>
                        </a:bodyPr>
                        <a:lstStyle/>
                        <a:p>
                          <a:r>
                            <a:rPr lang="en-US" sz="1400" b="1" dirty="0">
                              <a:solidFill>
                                <a:schemeClr val="accent1"/>
                              </a:solidFill>
                            </a:rPr>
                            <a:t>Comparative Study</a:t>
                          </a:r>
                        </a:p>
                      </p:txBody>
                    </p:sp>
                  </p:grpSp>
                  <p:grpSp>
                    <p:nvGrpSpPr>
                      <p:cNvPr id="112" name="Group 111">
                        <a:extLst>
                          <a:ext uri="{FF2B5EF4-FFF2-40B4-BE49-F238E27FC236}">
                            <a16:creationId xmlns:a16="http://schemas.microsoft.com/office/drawing/2014/main" id="{DF32C77A-05B7-05AE-BCD2-93B6007816D2}"/>
                          </a:ext>
                        </a:extLst>
                      </p:cNvPr>
                      <p:cNvGrpSpPr/>
                      <p:nvPr/>
                    </p:nvGrpSpPr>
                    <p:grpSpPr>
                      <a:xfrm>
                        <a:off x="5477532" y="1818986"/>
                        <a:ext cx="1453209" cy="569272"/>
                        <a:chOff x="5647797" y="1716026"/>
                        <a:chExt cx="1453209" cy="569272"/>
                      </a:xfrm>
                    </p:grpSpPr>
                    <p:sp>
                      <p:nvSpPr>
                        <p:cNvPr id="110" name="Rectangle 109">
                          <a:extLst>
                            <a:ext uri="{FF2B5EF4-FFF2-40B4-BE49-F238E27FC236}">
                              <a16:creationId xmlns:a16="http://schemas.microsoft.com/office/drawing/2014/main" id="{6E26A355-1FFE-FF1C-D1CE-017CA8D1196F}"/>
                            </a:ext>
                          </a:extLst>
                        </p:cNvPr>
                        <p:cNvSpPr/>
                        <p:nvPr/>
                      </p:nvSpPr>
                      <p:spPr>
                        <a:xfrm>
                          <a:off x="5647797" y="1716026"/>
                          <a:ext cx="1401346" cy="55399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TextBox 110">
                          <a:extLst>
                            <a:ext uri="{FF2B5EF4-FFF2-40B4-BE49-F238E27FC236}">
                              <a16:creationId xmlns:a16="http://schemas.microsoft.com/office/drawing/2014/main" id="{3B0D3934-2079-E352-8E1F-F311518CC25F}"/>
                            </a:ext>
                          </a:extLst>
                        </p:cNvPr>
                        <p:cNvSpPr txBox="1"/>
                        <p:nvPr/>
                      </p:nvSpPr>
                      <p:spPr>
                        <a:xfrm>
                          <a:off x="5698058" y="1731300"/>
                          <a:ext cx="1402948" cy="553998"/>
                        </a:xfrm>
                        <a:prstGeom prst="rect">
                          <a:avLst/>
                        </a:prstGeom>
                        <a:noFill/>
                      </p:spPr>
                      <p:txBody>
                        <a:bodyPr wrap="none" rtlCol="0">
                          <a:spAutoFit/>
                        </a:bodyPr>
                        <a:lstStyle/>
                        <a:p>
                          <a:r>
                            <a:rPr lang="en-US" sz="1000" dirty="0"/>
                            <a:t>HPSDRM </a:t>
                          </a:r>
                          <a:r>
                            <a:rPr lang="en-US" sz="1000" dirty="0" err="1"/>
                            <a:t>dasymetric</a:t>
                          </a:r>
                          <a:r>
                            <a:rPr lang="en-US" sz="1000" dirty="0"/>
                            <a:t> </a:t>
                          </a:r>
                        </a:p>
                        <a:p>
                          <a:r>
                            <a:rPr lang="en-US" sz="1000" dirty="0"/>
                            <a:t>population in Nashville </a:t>
                          </a:r>
                        </a:p>
                        <a:p>
                          <a:r>
                            <a:rPr lang="en-US" sz="1000" dirty="0"/>
                            <a:t>aggregated in blocks</a:t>
                          </a:r>
                        </a:p>
                      </p:txBody>
                    </p:sp>
                  </p:grpSp>
                  <p:cxnSp>
                    <p:nvCxnSpPr>
                      <p:cNvPr id="113" name="Straight Arrow Connector 112">
                        <a:extLst>
                          <a:ext uri="{FF2B5EF4-FFF2-40B4-BE49-F238E27FC236}">
                            <a16:creationId xmlns:a16="http://schemas.microsoft.com/office/drawing/2014/main" id="{3D4C6077-E88F-D8FF-6613-248B0988940F}"/>
                          </a:ext>
                        </a:extLst>
                      </p:cNvPr>
                      <p:cNvCxnSpPr>
                        <a:cxnSpLocks/>
                      </p:cNvCxnSpPr>
                      <p:nvPr/>
                    </p:nvCxnSpPr>
                    <p:spPr>
                      <a:xfrm>
                        <a:off x="5917318" y="2427491"/>
                        <a:ext cx="0" cy="875929"/>
                      </a:xfrm>
                      <a:prstGeom prst="straightConnector1">
                        <a:avLst/>
                      </a:prstGeom>
                      <a:ln w="508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0A9D175-D02D-EAA1-DA1C-B01C50A5CD47}"/>
                          </a:ext>
                        </a:extLst>
                      </p:cNvPr>
                      <p:cNvCxnSpPr>
                        <a:cxnSpLocks/>
                      </p:cNvCxnSpPr>
                      <p:nvPr/>
                    </p:nvCxnSpPr>
                    <p:spPr>
                      <a:xfrm flipV="1">
                        <a:off x="6466882" y="2427491"/>
                        <a:ext cx="0" cy="875929"/>
                      </a:xfrm>
                      <a:prstGeom prst="straightConnector1">
                        <a:avLst/>
                      </a:prstGeom>
                      <a:ln w="508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22" name="Rectangle 121">
                      <a:extLst>
                        <a:ext uri="{FF2B5EF4-FFF2-40B4-BE49-F238E27FC236}">
                          <a16:creationId xmlns:a16="http://schemas.microsoft.com/office/drawing/2014/main" id="{9F808FEC-1F67-CD2A-5BBE-41EA0200D86A}"/>
                        </a:ext>
                      </a:extLst>
                    </p:cNvPr>
                    <p:cNvSpPr/>
                    <p:nvPr/>
                  </p:nvSpPr>
                  <p:spPr>
                    <a:xfrm>
                      <a:off x="5709215" y="3337488"/>
                      <a:ext cx="999983" cy="505803"/>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EAE170AD-A6A6-8DFC-C152-A7EA33572F3A}"/>
                        </a:ext>
                      </a:extLst>
                    </p:cNvPr>
                    <p:cNvSpPr txBox="1"/>
                    <p:nvPr/>
                  </p:nvSpPr>
                  <p:spPr>
                    <a:xfrm>
                      <a:off x="5741036" y="3328112"/>
                      <a:ext cx="968161" cy="524554"/>
                    </a:xfrm>
                    <a:prstGeom prst="rect">
                      <a:avLst/>
                    </a:prstGeom>
                    <a:noFill/>
                  </p:spPr>
                  <p:txBody>
                    <a:bodyPr wrap="square" rtlCol="0">
                      <a:spAutoFit/>
                    </a:bodyPr>
                    <a:lstStyle/>
                    <a:p>
                      <a:r>
                        <a:rPr lang="en-US" sz="1000" dirty="0"/>
                        <a:t>Decennial block </a:t>
                      </a:r>
                    </a:p>
                    <a:p>
                      <a:r>
                        <a:rPr lang="en-US" sz="1000" dirty="0"/>
                        <a:t>population data </a:t>
                      </a:r>
                    </a:p>
                    <a:p>
                      <a:r>
                        <a:rPr lang="en-US" sz="1000" dirty="0"/>
                        <a:t>In Nashville</a:t>
                      </a:r>
                    </a:p>
                  </p:txBody>
                </p:sp>
              </p:grpSp>
              <p:sp>
                <p:nvSpPr>
                  <p:cNvPr id="125" name="TextBox 124">
                    <a:extLst>
                      <a:ext uri="{FF2B5EF4-FFF2-40B4-BE49-F238E27FC236}">
                        <a16:creationId xmlns:a16="http://schemas.microsoft.com/office/drawing/2014/main" id="{0AD5700B-F5C2-6598-9409-B0CFE5E5C19F}"/>
                      </a:ext>
                    </a:extLst>
                  </p:cNvPr>
                  <p:cNvSpPr txBox="1"/>
                  <p:nvPr/>
                </p:nvSpPr>
                <p:spPr>
                  <a:xfrm rot="16200000">
                    <a:off x="5773909" y="2617236"/>
                    <a:ext cx="889541" cy="450339"/>
                  </a:xfrm>
                  <a:prstGeom prst="rect">
                    <a:avLst/>
                  </a:prstGeom>
                  <a:noFill/>
                </p:spPr>
                <p:txBody>
                  <a:bodyPr wrap="square" rtlCol="0">
                    <a:spAutoFit/>
                  </a:bodyPr>
                  <a:lstStyle/>
                  <a:p>
                    <a:r>
                      <a:rPr lang="en-US" sz="800" dirty="0"/>
                      <a:t>Performance metrics:</a:t>
                    </a:r>
                  </a:p>
                  <a:p>
                    <a:r>
                      <a:rPr lang="en-US" sz="800" dirty="0"/>
                      <a:t> RMSE, R</a:t>
                    </a:r>
                    <a:r>
                      <a:rPr lang="en-US" sz="800" baseline="30000" dirty="0"/>
                      <a:t>2</a:t>
                    </a:r>
                    <a:r>
                      <a:rPr lang="en-US" sz="800" dirty="0"/>
                      <a:t>, MAE</a:t>
                    </a:r>
                  </a:p>
                </p:txBody>
              </p:sp>
            </p:grpSp>
            <p:sp>
              <p:nvSpPr>
                <p:cNvPr id="142" name="Oval 141">
                  <a:extLst>
                    <a:ext uri="{FF2B5EF4-FFF2-40B4-BE49-F238E27FC236}">
                      <a16:creationId xmlns:a16="http://schemas.microsoft.com/office/drawing/2014/main" id="{01370D81-7C06-687B-7313-29B8ECE4FB54}"/>
                    </a:ext>
                  </a:extLst>
                </p:cNvPr>
                <p:cNvSpPr/>
                <p:nvPr/>
              </p:nvSpPr>
              <p:spPr>
                <a:xfrm>
                  <a:off x="7982454" y="2514809"/>
                  <a:ext cx="641256" cy="623189"/>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C41E366C-04CF-EB97-2EB8-570F4BF3A5C7}"/>
                    </a:ext>
                  </a:extLst>
                </p:cNvPr>
                <p:cNvSpPr/>
                <p:nvPr/>
              </p:nvSpPr>
              <p:spPr>
                <a:xfrm>
                  <a:off x="8801238" y="1796719"/>
                  <a:ext cx="643009" cy="623189"/>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FFCEB2C8-F0DE-8CA1-9713-BAD9539A8704}"/>
                    </a:ext>
                  </a:extLst>
                </p:cNvPr>
                <p:cNvSpPr/>
                <p:nvPr/>
              </p:nvSpPr>
              <p:spPr>
                <a:xfrm>
                  <a:off x="8799576" y="3220269"/>
                  <a:ext cx="663564" cy="623189"/>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9931FA5A-DFD4-455E-0264-D4B5C61B2CF2}"/>
                    </a:ext>
                  </a:extLst>
                </p:cNvPr>
                <p:cNvSpPr/>
                <p:nvPr/>
              </p:nvSpPr>
              <p:spPr>
                <a:xfrm>
                  <a:off x="9617333" y="2514809"/>
                  <a:ext cx="643009" cy="623189"/>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TextBox 147">
                <a:extLst>
                  <a:ext uri="{FF2B5EF4-FFF2-40B4-BE49-F238E27FC236}">
                    <a16:creationId xmlns:a16="http://schemas.microsoft.com/office/drawing/2014/main" id="{3FDEA212-2F91-4846-F4F7-9654E001E782}"/>
                  </a:ext>
                </a:extLst>
              </p:cNvPr>
              <p:cNvSpPr txBox="1"/>
              <p:nvPr/>
            </p:nvSpPr>
            <p:spPr>
              <a:xfrm>
                <a:off x="8799577" y="1978524"/>
                <a:ext cx="648262" cy="228118"/>
              </a:xfrm>
              <a:prstGeom prst="rect">
                <a:avLst/>
              </a:prstGeom>
              <a:noFill/>
            </p:spPr>
            <p:txBody>
              <a:bodyPr wrap="none" rtlCol="0">
                <a:spAutoFit/>
              </a:bodyPr>
              <a:lstStyle/>
              <a:p>
                <a:r>
                  <a:rPr lang="en-US" sz="1000" b="1" dirty="0"/>
                  <a:t>HPSDRM</a:t>
                </a:r>
              </a:p>
            </p:txBody>
          </p:sp>
          <p:sp>
            <p:nvSpPr>
              <p:cNvPr id="149" name="TextBox 148">
                <a:extLst>
                  <a:ext uri="{FF2B5EF4-FFF2-40B4-BE49-F238E27FC236}">
                    <a16:creationId xmlns:a16="http://schemas.microsoft.com/office/drawing/2014/main" id="{499B6844-7E6C-62AB-917E-2D1ABB154D24}"/>
                  </a:ext>
                </a:extLst>
              </p:cNvPr>
              <p:cNvSpPr txBox="1"/>
              <p:nvPr/>
            </p:nvSpPr>
            <p:spPr>
              <a:xfrm>
                <a:off x="8088130" y="2695824"/>
                <a:ext cx="429901" cy="228118"/>
              </a:xfrm>
              <a:prstGeom prst="rect">
                <a:avLst/>
              </a:prstGeom>
              <a:noFill/>
            </p:spPr>
            <p:txBody>
              <a:bodyPr wrap="square" rtlCol="0">
                <a:spAutoFit/>
              </a:bodyPr>
              <a:lstStyle/>
              <a:p>
                <a:r>
                  <a:rPr lang="en-US" sz="1000" b="1" dirty="0"/>
                  <a:t>OLS</a:t>
                </a:r>
              </a:p>
            </p:txBody>
          </p:sp>
          <p:sp>
            <p:nvSpPr>
              <p:cNvPr id="151" name="TextBox 150">
                <a:extLst>
                  <a:ext uri="{FF2B5EF4-FFF2-40B4-BE49-F238E27FC236}">
                    <a16:creationId xmlns:a16="http://schemas.microsoft.com/office/drawing/2014/main" id="{4AED6D96-4BA3-E98C-F8C6-A0D0E1549251}"/>
                  </a:ext>
                </a:extLst>
              </p:cNvPr>
              <p:cNvSpPr txBox="1"/>
              <p:nvPr/>
            </p:nvSpPr>
            <p:spPr>
              <a:xfrm>
                <a:off x="8896059" y="3424315"/>
                <a:ext cx="482729" cy="228118"/>
              </a:xfrm>
              <a:prstGeom prst="rect">
                <a:avLst/>
              </a:prstGeom>
              <a:noFill/>
            </p:spPr>
            <p:txBody>
              <a:bodyPr wrap="none" rtlCol="0">
                <a:spAutoFit/>
              </a:bodyPr>
              <a:lstStyle/>
              <a:p>
                <a:r>
                  <a:rPr lang="en-US" sz="1000" b="1" dirty="0"/>
                  <a:t>AWM</a:t>
                </a:r>
              </a:p>
            </p:txBody>
          </p:sp>
          <p:sp>
            <p:nvSpPr>
              <p:cNvPr id="152" name="TextBox 151">
                <a:extLst>
                  <a:ext uri="{FF2B5EF4-FFF2-40B4-BE49-F238E27FC236}">
                    <a16:creationId xmlns:a16="http://schemas.microsoft.com/office/drawing/2014/main" id="{FCBBF38E-2CA3-9111-7DE2-764DBF6875CC}"/>
                  </a:ext>
                </a:extLst>
              </p:cNvPr>
              <p:cNvSpPr txBox="1"/>
              <p:nvPr/>
            </p:nvSpPr>
            <p:spPr>
              <a:xfrm>
                <a:off x="9736699" y="2695824"/>
                <a:ext cx="403903" cy="228118"/>
              </a:xfrm>
              <a:prstGeom prst="rect">
                <a:avLst/>
              </a:prstGeom>
              <a:noFill/>
            </p:spPr>
            <p:txBody>
              <a:bodyPr wrap="none" rtlCol="0">
                <a:spAutoFit/>
              </a:bodyPr>
              <a:lstStyle/>
              <a:p>
                <a:r>
                  <a:rPr lang="en-US" sz="1000" b="1" dirty="0"/>
                  <a:t>IDM</a:t>
                </a:r>
              </a:p>
            </p:txBody>
          </p:sp>
        </p:grpSp>
        <p:grpSp>
          <p:nvGrpSpPr>
            <p:cNvPr id="185" name="Group 184">
              <a:extLst>
                <a:ext uri="{FF2B5EF4-FFF2-40B4-BE49-F238E27FC236}">
                  <a16:creationId xmlns:a16="http://schemas.microsoft.com/office/drawing/2014/main" id="{2CB0B328-D721-D0B4-F8F1-993C414A1E3D}"/>
                </a:ext>
              </a:extLst>
            </p:cNvPr>
            <p:cNvGrpSpPr/>
            <p:nvPr/>
          </p:nvGrpSpPr>
          <p:grpSpPr>
            <a:xfrm>
              <a:off x="8171678" y="2089840"/>
              <a:ext cx="1599448" cy="1442024"/>
              <a:chOff x="8171678" y="2089840"/>
              <a:chExt cx="1599448" cy="1442024"/>
            </a:xfrm>
          </p:grpSpPr>
          <p:cxnSp>
            <p:nvCxnSpPr>
              <p:cNvPr id="155" name="Curved Connector 154">
                <a:extLst>
                  <a:ext uri="{FF2B5EF4-FFF2-40B4-BE49-F238E27FC236}">
                    <a16:creationId xmlns:a16="http://schemas.microsoft.com/office/drawing/2014/main" id="{885E002F-A6FB-100F-2F93-BD60557B6461}"/>
                  </a:ext>
                </a:extLst>
              </p:cNvPr>
              <p:cNvCxnSpPr>
                <a:cxnSpLocks/>
                <a:endCxn id="146" idx="0"/>
              </p:cNvCxnSpPr>
              <p:nvPr/>
            </p:nvCxnSpPr>
            <p:spPr>
              <a:xfrm>
                <a:off x="9305986" y="2089840"/>
                <a:ext cx="465140" cy="424969"/>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607B5F06-7A09-FB5E-E0C5-BA8E62D6FE6B}"/>
                  </a:ext>
                </a:extLst>
              </p:cNvPr>
              <p:cNvCxnSpPr>
                <a:cxnSpLocks/>
                <a:stCxn id="145" idx="2"/>
                <a:endCxn id="142" idx="4"/>
              </p:cNvCxnSpPr>
              <p:nvPr/>
            </p:nvCxnSpPr>
            <p:spPr>
              <a:xfrm rot="10800000">
                <a:off x="8171678" y="3137998"/>
                <a:ext cx="485473" cy="393866"/>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3" name="Curved Connector 172">
                <a:extLst>
                  <a:ext uri="{FF2B5EF4-FFF2-40B4-BE49-F238E27FC236}">
                    <a16:creationId xmlns:a16="http://schemas.microsoft.com/office/drawing/2014/main" id="{91EFF681-421E-DAE5-D040-EC3184E1C75F}"/>
                  </a:ext>
                </a:extLst>
              </p:cNvPr>
              <p:cNvCxnSpPr>
                <a:cxnSpLocks/>
                <a:stCxn id="142" idx="0"/>
                <a:endCxn id="148" idx="1"/>
              </p:cNvCxnSpPr>
              <p:nvPr/>
            </p:nvCxnSpPr>
            <p:spPr>
              <a:xfrm rot="5400000" flipH="1" flipV="1">
                <a:off x="8203302" y="2060960"/>
                <a:ext cx="422226" cy="485474"/>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grpSp>
      </p:grpSp>
      <p:cxnSp>
        <p:nvCxnSpPr>
          <p:cNvPr id="82" name="Curved Connector 81">
            <a:extLst>
              <a:ext uri="{FF2B5EF4-FFF2-40B4-BE49-F238E27FC236}">
                <a16:creationId xmlns:a16="http://schemas.microsoft.com/office/drawing/2014/main" id="{BCB9C206-77FE-9E15-C5C8-A6B8082A3201}"/>
              </a:ext>
            </a:extLst>
          </p:cNvPr>
          <p:cNvCxnSpPr>
            <a:cxnSpLocks/>
            <a:stCxn id="146" idx="4"/>
            <a:endCxn id="145" idx="6"/>
          </p:cNvCxnSpPr>
          <p:nvPr/>
        </p:nvCxnSpPr>
        <p:spPr>
          <a:xfrm rot="5400000">
            <a:off x="9987355" y="3351934"/>
            <a:ext cx="425122" cy="483692"/>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18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5281-C481-6CA2-F93F-9AC16C3A9343}"/>
              </a:ext>
            </a:extLst>
          </p:cNvPr>
          <p:cNvSpPr>
            <a:spLocks noGrp="1"/>
          </p:cNvSpPr>
          <p:nvPr>
            <p:ph type="title"/>
          </p:nvPr>
        </p:nvSpPr>
        <p:spPr>
          <a:xfrm>
            <a:off x="838200" y="302038"/>
            <a:ext cx="8730343" cy="757997"/>
          </a:xfrm>
        </p:spPr>
        <p:txBody>
          <a:bodyPr>
            <a:normAutofit/>
          </a:bodyPr>
          <a:lstStyle/>
          <a:p>
            <a:r>
              <a:rPr lang="en-US" sz="3200" b="1" dirty="0">
                <a:latin typeface="+mn-lt"/>
              </a:rPr>
              <a:t>Core R Package: Template Model Builder (TMB)</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DB3E4C-8281-5B5C-ABEC-56154B30B9AF}"/>
                  </a:ext>
                </a:extLst>
              </p:cNvPr>
              <p:cNvSpPr>
                <a:spLocks noGrp="1"/>
              </p:cNvSpPr>
              <p:nvPr>
                <p:ph idx="1"/>
              </p:nvPr>
            </p:nvSpPr>
            <p:spPr>
              <a:xfrm>
                <a:off x="838200" y="1210962"/>
                <a:ext cx="10777538" cy="5151739"/>
              </a:xfrm>
            </p:spPr>
            <p:txBody>
              <a:bodyPr>
                <a:normAutofit fontScale="92500" lnSpcReduction="10000"/>
              </a:bodyPr>
              <a:lstStyle/>
              <a:p>
                <a:pPr algn="just"/>
                <a:r>
                  <a:rPr lang="en-US" sz="1800" dirty="0"/>
                  <a:t>Spatial Generalized Linear Mixed Models (</a:t>
                </a:r>
                <a:r>
                  <a:rPr lang="en-US" sz="1800" b="1" dirty="0"/>
                  <a:t>GLMM</a:t>
                </a:r>
                <a:r>
                  <a:rPr lang="en-US" sz="1800" dirty="0"/>
                  <a:t>):</a:t>
                </a:r>
              </a:p>
              <a:p>
                <a:pPr algn="just"/>
                <a14:m>
                  <m:oMath xmlns:m="http://schemas.openxmlformats.org/officeDocument/2006/math">
                    <m:r>
                      <a:rPr lang="en-US" sz="1800" b="1" i="1" smtClean="0">
                        <a:latin typeface="Cambria Math" panose="02040503050406030204" pitchFamily="18" charset="0"/>
                      </a:rPr>
                      <m:t>𝒚</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𝛽</m:t>
                    </m:r>
                    <m:r>
                      <a:rPr lang="en-US" sz="1800" b="0" i="1" smtClean="0">
                        <a:latin typeface="Cambria Math" panose="02040503050406030204" pitchFamily="18" charset="0"/>
                        <a:ea typeface="Cambria Math" panose="02040503050406030204" pitchFamily="18" charset="0"/>
                      </a:rPr>
                      <m:t>, </m:t>
                    </m:r>
                    <m:r>
                      <a:rPr lang="en-US" sz="1800" b="1" i="1" smtClean="0">
                        <a:latin typeface="Cambria Math" panose="02040503050406030204" pitchFamily="18" charset="0"/>
                        <a:ea typeface="Cambria Math" panose="02040503050406030204" pitchFamily="18" charset="0"/>
                      </a:rPr>
                      <m:t>𝒃</m:t>
                    </m:r>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𝜙</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 ~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𝑝</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𝒚</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𝛽</m:t>
                    </m:r>
                    <m:r>
                      <a:rPr lang="en-US" sz="1800" b="0" i="1" smtClean="0">
                        <a:latin typeface="Cambria Math" panose="02040503050406030204" pitchFamily="18" charset="0"/>
                        <a:ea typeface="Cambria Math" panose="02040503050406030204" pitchFamily="18" charset="0"/>
                      </a:rPr>
                      <m:t>, </m:t>
                    </m:r>
                    <m:r>
                      <a:rPr lang="en-US" sz="1800" b="1" i="1" smtClean="0">
                        <a:latin typeface="Cambria Math" panose="02040503050406030204" pitchFamily="18" charset="0"/>
                        <a:ea typeface="Cambria Math" panose="02040503050406030204" pitchFamily="18" charset="0"/>
                      </a:rPr>
                      <m:t>𝒃</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𝜙</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oMath>
                </a14:m>
                <a:endParaRPr lang="en-US" sz="1800" dirty="0"/>
              </a:p>
              <a:p>
                <a:pPr algn="just"/>
                <a14:m>
                  <m:oMath xmlns:m="http://schemas.openxmlformats.org/officeDocument/2006/math">
                    <m:r>
                      <a:rPr lang="en-US" sz="1800" b="1" i="1" smtClean="0">
                        <a:latin typeface="Cambria Math" panose="02040503050406030204" pitchFamily="18" charset="0"/>
                      </a:rPr>
                      <m:t>𝒃</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𝜙</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 ~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1" i="1" smtClean="0">
                        <a:latin typeface="Cambria Math" panose="02040503050406030204" pitchFamily="18" charset="0"/>
                      </a:rPr>
                      <m:t>𝒃</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𝜙</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oMath>
                </a14:m>
                <a:endParaRPr lang="en-US" sz="1800" dirty="0"/>
              </a:p>
              <a:p>
                <a:pPr algn="just"/>
                <a:r>
                  <a:rPr lang="en-US" sz="1800" dirty="0"/>
                  <a:t>where </a:t>
                </a:r>
                <a14:m>
                  <m:oMath xmlns:m="http://schemas.openxmlformats.org/officeDocument/2006/math">
                    <m:r>
                      <a:rPr lang="en-US" sz="1800" b="1" i="1">
                        <a:latin typeface="Cambria Math" panose="02040503050406030204" pitchFamily="18" charset="0"/>
                      </a:rPr>
                      <m:t>𝒚</m:t>
                    </m:r>
                  </m:oMath>
                </a14:m>
                <a:r>
                  <a:rPr lang="en-US" sz="1800" dirty="0"/>
                  <a:t> present observational data,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𝑝</m:t>
                        </m:r>
                      </m:e>
                      <m:sub>
                        <m:r>
                          <a:rPr lang="en-US" sz="1800" i="1">
                            <a:latin typeface="Cambria Math" panose="02040503050406030204" pitchFamily="18" charset="0"/>
                            <a:ea typeface="Cambria Math" panose="02040503050406030204" pitchFamily="18" charset="0"/>
                          </a:rPr>
                          <m:t>1</m:t>
                        </m:r>
                      </m:sub>
                    </m:sSub>
                  </m:oMath>
                </a14:m>
                <a:r>
                  <a:rPr lang="en-US" sz="1800" dirty="0"/>
                  <a:t> and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𝑝</m:t>
                        </m:r>
                      </m:e>
                      <m:sub>
                        <m:r>
                          <a:rPr lang="en-US" sz="1800" b="0" i="1" smtClean="0">
                            <a:latin typeface="Cambria Math" panose="02040503050406030204" pitchFamily="18" charset="0"/>
                            <a:ea typeface="Cambria Math" panose="02040503050406030204" pitchFamily="18" charset="0"/>
                          </a:rPr>
                          <m:t>2</m:t>
                        </m:r>
                      </m:sub>
                    </m:sSub>
                  </m:oMath>
                </a14:m>
                <a:r>
                  <a:rPr lang="en-US" sz="1800" dirty="0"/>
                  <a:t> are the likelihood and random effects distributions, respectively, </a:t>
                </a:r>
                <a14:m>
                  <m:oMath xmlns:m="http://schemas.openxmlformats.org/officeDocument/2006/math">
                    <m:r>
                      <a:rPr lang="en-US" sz="1800" i="1">
                        <a:latin typeface="Cambria Math" panose="02040503050406030204" pitchFamily="18" charset="0"/>
                        <a:ea typeface="Cambria Math" panose="02040503050406030204" pitchFamily="18" charset="0"/>
                      </a:rPr>
                      <m:t>𝛽</m:t>
                    </m:r>
                  </m:oMath>
                </a14:m>
                <a:r>
                  <a:rPr lang="en-US" sz="1800" dirty="0"/>
                  <a:t> represents fixed effects, </a:t>
                </a:r>
                <a14:m>
                  <m:oMath xmlns:m="http://schemas.openxmlformats.org/officeDocument/2006/math">
                    <m:r>
                      <a:rPr lang="en-US" sz="1800" b="1" i="1">
                        <a:latin typeface="Cambria Math" panose="02040503050406030204" pitchFamily="18" charset="0"/>
                        <a:ea typeface="Cambria Math" panose="02040503050406030204" pitchFamily="18" charset="0"/>
                      </a:rPr>
                      <m:t>𝒃</m:t>
                    </m:r>
                  </m:oMath>
                </a14:m>
                <a:r>
                  <a:rPr lang="en-US" sz="1800" dirty="0"/>
                  <a:t> (spatial) random effects and </a:t>
                </a:r>
                <a14:m>
                  <m:oMath xmlns:m="http://schemas.openxmlformats.org/officeDocument/2006/math">
                    <m:r>
                      <a:rPr lang="en-US" sz="1800" i="1">
                        <a:latin typeface="Cambria Math" panose="02040503050406030204" pitchFamily="18" charset="0"/>
                        <a:ea typeface="Cambria Math" panose="02040503050406030204" pitchFamily="18" charset="0"/>
                      </a:rPr>
                      <m:t>𝜙</m:t>
                    </m:r>
                  </m:oMath>
                </a14:m>
                <a:r>
                  <a:rPr lang="en-US" sz="1800" dirty="0"/>
                  <a:t> =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𝜙</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𝜙</m:t>
                        </m:r>
                      </m:e>
                      <m:sub>
                        <m:r>
                          <a:rPr lang="en-US" sz="1800" i="1">
                            <a:latin typeface="Cambria Math" panose="02040503050406030204" pitchFamily="18" charset="0"/>
                          </a:rPr>
                          <m:t>2</m:t>
                        </m:r>
                      </m:sub>
                    </m:sSub>
                  </m:oMath>
                </a14:m>
                <a:r>
                  <a:rPr lang="en-US" sz="1800" dirty="0"/>
                  <a:t>] variance-covariance parameters in the likelihood and random effects kernels. The Gaussian spatial random effects is considered so </a:t>
                </a:r>
                <a14:m>
                  <m:oMath xmlns:m="http://schemas.openxmlformats.org/officeDocument/2006/math">
                    <m:r>
                      <a:rPr lang="en-US" sz="1800" b="1" i="1">
                        <a:latin typeface="Cambria Math" panose="02040503050406030204" pitchFamily="18" charset="0"/>
                      </a:rPr>
                      <m:t>𝒃</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𝜙</m:t>
                        </m:r>
                      </m:e>
                      <m:sub>
                        <m:r>
                          <a:rPr lang="en-US" sz="1800" i="1">
                            <a:latin typeface="Cambria Math" panose="02040503050406030204" pitchFamily="18" charset="0"/>
                          </a:rPr>
                          <m:t>2</m:t>
                        </m:r>
                      </m:sub>
                    </m:sSub>
                  </m:oMath>
                </a14:m>
                <a:r>
                  <a:rPr lang="en-US" sz="1800" dirty="0"/>
                  <a:t> falls within the class of latent Gaussian models (LGMs).</a:t>
                </a:r>
              </a:p>
              <a:p>
                <a:pPr algn="just"/>
                <a:endParaRPr lang="en-US" sz="1800" dirty="0"/>
              </a:p>
              <a:p>
                <a:pPr algn="just"/>
                <a:r>
                  <a:rPr lang="en-US" sz="1800" dirty="0"/>
                  <a:t>Log-Likelihood Function:</a:t>
                </a:r>
              </a:p>
              <a:p>
                <a:pPr algn="just"/>
                <a14:m>
                  <m:oMath xmlns:m="http://schemas.openxmlformats.org/officeDocument/2006/math">
                    <m:r>
                      <a:rPr lang="en-US" sz="1800" b="0" i="1" smtClean="0">
                        <a:latin typeface="Cambria Math" panose="02040503050406030204" pitchFamily="18" charset="0"/>
                        <a:ea typeface="Cambria Math" panose="02040503050406030204" pitchFamily="18" charset="0"/>
                      </a:rPr>
                      <m:t>𝑓</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𝛽</m:t>
                        </m:r>
                        <m:r>
                          <a:rPr lang="en-US" sz="1800" b="0"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𝒃</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𝜙</m:t>
                        </m:r>
                      </m:e>
                    </m:d>
                    <m:r>
                      <a:rPr lang="en-US" sz="1800" b="0" i="1" smtClean="0">
                        <a:latin typeface="Cambria Math" panose="02040503050406030204" pitchFamily="18" charset="0"/>
                        <a:ea typeface="Cambria Math" panose="02040503050406030204" pitchFamily="18" charset="0"/>
                      </a:rPr>
                      <m:t>=</m:t>
                    </m:r>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i="0" smtClean="0">
                            <a:latin typeface="Cambria Math" panose="02040503050406030204" pitchFamily="18" charset="0"/>
                            <a:ea typeface="Cambria Math" panose="02040503050406030204" pitchFamily="18" charset="0"/>
                          </a:rPr>
                          <m:t>log</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𝑝</m:t>
                            </m:r>
                          </m:e>
                          <m:sub>
                            <m:r>
                              <a:rPr lang="en-US" sz="1800" i="1">
                                <a:latin typeface="Cambria Math" panose="02040503050406030204" pitchFamily="18" charset="0"/>
                                <a:ea typeface="Cambria Math" panose="02040503050406030204" pitchFamily="18" charset="0"/>
                              </a:rPr>
                              <m:t>1</m:t>
                            </m:r>
                          </m:sub>
                        </m:sSub>
                      </m:fName>
                      <m:e>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𝛽</m:t>
                            </m:r>
                            <m:r>
                              <a:rPr lang="en-US" sz="1800" b="0" i="1" smtClean="0">
                                <a:latin typeface="Cambria Math" panose="02040503050406030204" pitchFamily="18" charset="0"/>
                                <a:ea typeface="Cambria Math" panose="02040503050406030204" pitchFamily="18" charset="0"/>
                              </a:rPr>
                              <m:t>, </m:t>
                            </m:r>
                            <m:r>
                              <a:rPr lang="en-US" sz="1800" b="1" i="1">
                                <a:latin typeface="Cambria Math" panose="02040503050406030204" pitchFamily="18" charset="0"/>
                                <a:ea typeface="Cambria Math" panose="02040503050406030204" pitchFamily="18" charset="0"/>
                              </a:rPr>
                              <m:t>𝒃</m:t>
                            </m:r>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𝜙</m:t>
                                </m:r>
                              </m:e>
                              <m:sub>
                                <m:r>
                                  <a:rPr lang="en-US" sz="1800" b="0" i="1" smtClean="0">
                                    <a:latin typeface="Cambria Math" panose="02040503050406030204" pitchFamily="18" charset="0"/>
                                    <a:ea typeface="Cambria Math" panose="02040503050406030204" pitchFamily="18" charset="0"/>
                                  </a:rPr>
                                  <m:t>1</m:t>
                                </m:r>
                              </m:sub>
                            </m:sSub>
                          </m:e>
                        </m:d>
                      </m:e>
                    </m:func>
                    <m:r>
                      <a:rPr lang="en-US" sz="1800" b="0" i="1" smtClean="0">
                        <a:latin typeface="Cambria Math" panose="02040503050406030204" pitchFamily="18" charset="0"/>
                        <a:ea typeface="Cambria Math" panose="02040503050406030204" pitchFamily="18" charset="0"/>
                      </a:rPr>
                      <m:t>+</m:t>
                    </m:r>
                    <m:r>
                      <m:rPr>
                        <m:sty m:val="p"/>
                      </m:rPr>
                      <a:rPr lang="en-US" sz="1800" b="0" i="0" smtClean="0">
                        <a:latin typeface="Cambria Math" panose="02040503050406030204" pitchFamily="18" charset="0"/>
                        <a:ea typeface="Cambria Math" panose="02040503050406030204" pitchFamily="18" charset="0"/>
                      </a:rPr>
                      <m:t>log</m:t>
                    </m:r>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𝑝</m:t>
                        </m:r>
                      </m:e>
                      <m:sub>
                        <m:r>
                          <a:rPr lang="en-US" sz="1800" b="0" i="1" smtClean="0">
                            <a:latin typeface="Cambria Math" panose="02040503050406030204" pitchFamily="18" charset="0"/>
                            <a:ea typeface="Cambria Math" panose="02040503050406030204" pitchFamily="18" charset="0"/>
                          </a:rPr>
                          <m:t>2</m:t>
                        </m:r>
                      </m:sub>
                    </m:sSub>
                    <m:r>
                      <a:rPr lang="en-US" sz="1800" b="0" i="1" smtClean="0">
                        <a:latin typeface="Cambria Math" panose="02040503050406030204" pitchFamily="18" charset="0"/>
                        <a:ea typeface="Cambria Math" panose="02040503050406030204" pitchFamily="18" charset="0"/>
                      </a:rPr>
                      <m:t>(</m:t>
                    </m:r>
                    <m:r>
                      <a:rPr lang="en-US" sz="1800" b="1" i="1">
                        <a:latin typeface="Cambria Math" panose="02040503050406030204" pitchFamily="18" charset="0"/>
                      </a:rPr>
                      <m:t>𝒃</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𝜙</m:t>
                        </m:r>
                      </m:e>
                      <m:sub>
                        <m:r>
                          <a:rPr lang="en-US" sz="1800" i="1">
                            <a:latin typeface="Cambria Math" panose="02040503050406030204" pitchFamily="18" charset="0"/>
                          </a:rPr>
                          <m:t>2</m:t>
                        </m:r>
                      </m:sub>
                    </m:sSub>
                    <m:r>
                      <a:rPr lang="en-US" sz="1800" b="0" i="1" smtClean="0">
                        <a:latin typeface="Cambria Math" panose="02040503050406030204" pitchFamily="18" charset="0"/>
                        <a:ea typeface="Cambria Math" panose="02040503050406030204" pitchFamily="18" charset="0"/>
                      </a:rPr>
                      <m:t>)</m:t>
                    </m:r>
                  </m:oMath>
                </a14:m>
                <a:endParaRPr lang="en-US" sz="1800" dirty="0"/>
              </a:p>
              <a:p>
                <a:pPr algn="just"/>
                <a:endParaRPr lang="en-US" sz="1800" dirty="0"/>
              </a:p>
              <a:p>
                <a:pPr algn="just"/>
                <a:r>
                  <a:rPr lang="en-US" sz="1800" dirty="0"/>
                  <a:t>Maximum Likelihood Estimation (MLE) approach: Maximum Likelihood Estimators (MLEs)</a:t>
                </a:r>
              </a:p>
              <a:p>
                <a:pPr algn="just"/>
                <a14:m>
                  <m:oMath xmlns:m="http://schemas.openxmlformats.org/officeDocument/2006/math">
                    <m:r>
                      <a:rPr lang="en-US" sz="1800" i="1">
                        <a:latin typeface="Cambria Math" panose="02040503050406030204" pitchFamily="18" charset="0"/>
                        <a:ea typeface="Cambria Math" panose="02040503050406030204" pitchFamily="18" charset="0"/>
                      </a:rPr>
                      <m:t>ℒ</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𝛽</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e>
                    </m:d>
                    <m:r>
                      <a:rPr lang="en-US" sz="1800" b="0" i="1" smtClean="0">
                        <a:latin typeface="Cambria Math" panose="02040503050406030204" pitchFamily="18" charset="0"/>
                        <a:ea typeface="Cambria Math" panose="02040503050406030204" pitchFamily="18" charset="0"/>
                      </a:rPr>
                      <m:t>= </m:t>
                    </m:r>
                    <m:nary>
                      <m:naryPr>
                        <m:limLoc m:val="undOvr"/>
                        <m:subHide m:val="on"/>
                        <m:supHide m:val="on"/>
                        <m:ctrlPr>
                          <a:rPr lang="en-US" sz="1800" b="0" i="1" smtClean="0">
                            <a:latin typeface="Cambria Math" panose="02040503050406030204" pitchFamily="18" charset="0"/>
                            <a:ea typeface="Cambria Math" panose="02040503050406030204" pitchFamily="18" charset="0"/>
                          </a:rPr>
                        </m:ctrlPr>
                      </m:naryPr>
                      <m:sub/>
                      <m:sup/>
                      <m:e>
                        <m:r>
                          <m:rPr>
                            <m:sty m:val="p"/>
                          </m:rPr>
                          <a:rPr lang="en-US" sz="1800" b="0" i="0" smtClean="0">
                            <a:latin typeface="Cambria Math" panose="02040503050406030204" pitchFamily="18" charset="0"/>
                            <a:ea typeface="Cambria Math" panose="02040503050406030204" pitchFamily="18" charset="0"/>
                          </a:rPr>
                          <m:t>exp</m:t>
                        </m:r>
                        <m:d>
                          <m:dPr>
                            <m:begChr m:val="["/>
                            <m:endChr m:val="]"/>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𝑓</m:t>
                            </m:r>
                            <m:d>
                              <m:dPr>
                                <m:ctrlPr>
                                  <a:rPr lang="en-US" sz="1800" b="0" i="1" smtClean="0">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𝛽</m:t>
                                </m:r>
                                <m:r>
                                  <a:rPr lang="en-US" sz="1800" i="1">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𝒃</m:t>
                                </m:r>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𝜙</m:t>
                                </m:r>
                              </m:e>
                            </m:d>
                          </m:e>
                        </m:d>
                        <m:r>
                          <a:rPr lang="en-US" sz="1800" b="0" i="1" smtClean="0">
                            <a:latin typeface="Cambria Math" panose="02040503050406030204" pitchFamily="18" charset="0"/>
                            <a:ea typeface="Cambria Math" panose="02040503050406030204" pitchFamily="18" charset="0"/>
                          </a:rPr>
                          <m:t>𝑑</m:t>
                        </m:r>
                        <m:r>
                          <a:rPr lang="en-US" sz="1800" b="1" i="1" smtClean="0">
                            <a:latin typeface="Cambria Math" panose="02040503050406030204" pitchFamily="18" charset="0"/>
                            <a:ea typeface="Cambria Math" panose="02040503050406030204" pitchFamily="18" charset="0"/>
                          </a:rPr>
                          <m:t>𝒃</m:t>
                        </m:r>
                        <m:r>
                          <a:rPr lang="en-US" sz="1800" b="0" i="1" smtClean="0">
                            <a:latin typeface="Cambria Math" panose="02040503050406030204" pitchFamily="18" charset="0"/>
                            <a:ea typeface="Cambria Math" panose="02040503050406030204" pitchFamily="18" charset="0"/>
                          </a:rPr>
                          <m:t>.</m:t>
                        </m:r>
                      </m:e>
                    </m:nary>
                  </m:oMath>
                </a14:m>
                <a:r>
                  <a:rPr lang="en-US" sz="1800" dirty="0"/>
                  <a:t> (can be approximated by Laplace Approximation)</a:t>
                </a:r>
              </a:p>
              <a:p>
                <a:pPr algn="just"/>
                <a:endParaRPr lang="en-US" sz="1800" dirty="0"/>
              </a:p>
              <a:p>
                <a:pPr algn="just"/>
                <a:r>
                  <a:rPr lang="en-US" sz="1800" dirty="0"/>
                  <a:t>Marginal Maximum A Posterior (MMAP) estimates can be approximated by applying the hyperprior</a:t>
                </a:r>
              </a:p>
              <a:p>
                <a:pPr algn="just"/>
                <a14:m>
                  <m:oMath xmlns:m="http://schemas.openxmlformats.org/officeDocument/2006/math">
                    <m:r>
                      <a:rPr lang="en-US" sz="1800" b="0" i="1" smtClean="0">
                        <a:latin typeface="Cambria Math" panose="02040503050406030204" pitchFamily="18" charset="0"/>
                      </a:rPr>
                      <m:t>𝑝</m:t>
                    </m:r>
                    <m:d>
                      <m:dPr>
                        <m:ctrlPr>
                          <a:rPr lang="en-US" sz="1800" b="0" i="1" smtClean="0">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𝛽</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e>
                      <m:e>
                        <m:r>
                          <a:rPr lang="en-US" sz="1800" b="0" i="1" smtClean="0">
                            <a:latin typeface="Cambria Math" panose="02040503050406030204" pitchFamily="18" charset="0"/>
                          </a:rPr>
                          <m:t>𝑦</m:t>
                        </m:r>
                      </m:e>
                    </m:d>
                    <m:r>
                      <a:rPr lang="en-US" sz="1800" b="0" i="1" smtClean="0">
                        <a:latin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oMath>
                </a14:m>
                <a:r>
                  <a:rPr lang="en-US" sz="1800" dirty="0">
                    <a:ea typeface="Cambria Math" panose="02040503050406030204" pitchFamily="18" charset="0"/>
                  </a:rPr>
                  <a:t> </a:t>
                </a:r>
                <a14:m>
                  <m:oMath xmlns:m="http://schemas.openxmlformats.org/officeDocument/2006/math">
                    <m:r>
                      <a:rPr lang="en-US" sz="1800" i="1">
                        <a:latin typeface="Cambria Math" panose="02040503050406030204" pitchFamily="18" charset="0"/>
                        <a:ea typeface="Cambria Math" panose="02040503050406030204" pitchFamily="18" charset="0"/>
                      </a:rPr>
                      <m:t>ℒ</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𝛽</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e>
                    </m:d>
                    <m:r>
                      <a:rPr lang="en-US" sz="1800" b="0" i="1" smtClean="0">
                        <a:latin typeface="Cambria Math" panose="02040503050406030204" pitchFamily="18" charset="0"/>
                        <a:ea typeface="Cambria Math" panose="02040503050406030204" pitchFamily="18" charset="0"/>
                      </a:rPr>
                      <m:t> ×</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𝑝</m:t>
                        </m:r>
                      </m:e>
                      <m:sub>
                        <m:r>
                          <a:rPr lang="en-US" sz="1800" b="0" i="1" smtClean="0">
                            <a:latin typeface="Cambria Math" panose="02040503050406030204" pitchFamily="18" charset="0"/>
                            <a:ea typeface="Cambria Math" panose="02040503050406030204" pitchFamily="18" charset="0"/>
                          </a:rPr>
                          <m:t>3</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𝛽</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𝜙</m:t>
                    </m:r>
                    <m:r>
                      <a:rPr lang="en-US" sz="1800" b="0" i="1" smtClean="0">
                        <a:latin typeface="Cambria Math" panose="02040503050406030204" pitchFamily="18" charset="0"/>
                        <a:ea typeface="Cambria Math" panose="02040503050406030204" pitchFamily="18" charset="0"/>
                      </a:rPr>
                      <m:t>)</m:t>
                    </m:r>
                  </m:oMath>
                </a14:m>
                <a:endParaRPr lang="en-US" sz="1800" dirty="0"/>
              </a:p>
            </p:txBody>
          </p:sp>
        </mc:Choice>
        <mc:Fallback xmlns="">
          <p:sp>
            <p:nvSpPr>
              <p:cNvPr id="3" name="Content Placeholder 2">
                <a:extLst>
                  <a:ext uri="{FF2B5EF4-FFF2-40B4-BE49-F238E27FC236}">
                    <a16:creationId xmlns:a16="http://schemas.microsoft.com/office/drawing/2014/main" id="{F2DB3E4C-8281-5B5C-ABEC-56154B30B9AF}"/>
                  </a:ext>
                </a:extLst>
              </p:cNvPr>
              <p:cNvSpPr>
                <a:spLocks noGrp="1" noRot="1" noChangeAspect="1" noMove="1" noResize="1" noEditPoints="1" noAdjustHandles="1" noChangeArrowheads="1" noChangeShapeType="1" noTextEdit="1"/>
              </p:cNvSpPr>
              <p:nvPr>
                <p:ph idx="1"/>
              </p:nvPr>
            </p:nvSpPr>
            <p:spPr>
              <a:xfrm>
                <a:off x="838200" y="1210962"/>
                <a:ext cx="10777538" cy="5151739"/>
              </a:xfrm>
              <a:blipFill>
                <a:blip r:embed="rId2"/>
                <a:stretch>
                  <a:fillRect l="-353" t="-1474" r="-353"/>
                </a:stretch>
              </a:blipFill>
            </p:spPr>
            <p:txBody>
              <a:bodyPr/>
              <a:lstStyle/>
              <a:p>
                <a:r>
                  <a:rPr lang="en-US">
                    <a:noFill/>
                  </a:rPr>
                  <a:t> </a:t>
                </a:r>
              </a:p>
            </p:txBody>
          </p:sp>
        </mc:Fallback>
      </mc:AlternateContent>
    </p:spTree>
    <p:extLst>
      <p:ext uri="{BB962C8B-B14F-4D97-AF65-F5344CB8AC3E}">
        <p14:creationId xmlns:p14="http://schemas.microsoft.com/office/powerpoint/2010/main" val="1714095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FB2B-430E-EA8D-3FA5-887FD10C091F}"/>
              </a:ext>
            </a:extLst>
          </p:cNvPr>
          <p:cNvSpPr>
            <a:spLocks noGrp="1"/>
          </p:cNvSpPr>
          <p:nvPr>
            <p:ph type="title"/>
          </p:nvPr>
        </p:nvSpPr>
        <p:spPr>
          <a:xfrm>
            <a:off x="938213" y="481013"/>
            <a:ext cx="10515600" cy="635000"/>
          </a:xfrm>
        </p:spPr>
        <p:txBody>
          <a:bodyPr>
            <a:normAutofit/>
          </a:bodyPr>
          <a:lstStyle/>
          <a:p>
            <a:r>
              <a:rPr lang="en-US" sz="3200" b="1" dirty="0">
                <a:latin typeface="+mn-lt"/>
              </a:rPr>
              <a:t>Core R Package: Template Model Builder (TMB)</a:t>
            </a:r>
          </a:p>
        </p:txBody>
      </p:sp>
      <p:sp>
        <p:nvSpPr>
          <p:cNvPr id="3" name="Content Placeholder 2">
            <a:extLst>
              <a:ext uri="{FF2B5EF4-FFF2-40B4-BE49-F238E27FC236}">
                <a16:creationId xmlns:a16="http://schemas.microsoft.com/office/drawing/2014/main" id="{B296A8BB-BF24-CBB0-4497-7B372B430838}"/>
              </a:ext>
            </a:extLst>
          </p:cNvPr>
          <p:cNvSpPr>
            <a:spLocks noGrp="1"/>
          </p:cNvSpPr>
          <p:nvPr>
            <p:ph idx="1"/>
          </p:nvPr>
        </p:nvSpPr>
        <p:spPr>
          <a:xfrm>
            <a:off x="838200" y="2200274"/>
            <a:ext cx="10515600" cy="3976687"/>
          </a:xfrm>
        </p:spPr>
        <p:txBody>
          <a:bodyPr>
            <a:normAutofit/>
          </a:bodyPr>
          <a:lstStyle/>
          <a:p>
            <a:r>
              <a:rPr lang="en-US" sz="1800" b="1" dirty="0"/>
              <a:t>Inferential Method</a:t>
            </a:r>
            <a:r>
              <a:rPr lang="en-US" sz="1800" dirty="0"/>
              <a:t>: Frequentist MMAP estimates from marginal posterior.</a:t>
            </a:r>
          </a:p>
          <a:p>
            <a:r>
              <a:rPr lang="en-US" sz="1800" b="1" dirty="0"/>
              <a:t>Laplace Approximation</a:t>
            </a:r>
            <a:r>
              <a:rPr lang="en-US" sz="1800" dirty="0"/>
              <a:t>: Standard Gaussian approximation.</a:t>
            </a:r>
          </a:p>
          <a:p>
            <a:r>
              <a:rPr lang="en-US" sz="1800" b="1" dirty="0"/>
              <a:t>Variance Estimators</a:t>
            </a:r>
            <a:r>
              <a:rPr lang="en-US" sz="1800" dirty="0"/>
              <a:t>: </a:t>
            </a:r>
          </a:p>
          <a:p>
            <a:r>
              <a:rPr lang="en-US" sz="1800" dirty="0"/>
              <a:t>(1) Inverse of the observed Hessian of the log-likelihood to estimate covariance of the fixed effects;</a:t>
            </a:r>
          </a:p>
          <a:p>
            <a:r>
              <a:rPr lang="en-US" sz="1800" dirty="0"/>
              <a:t>(2) Application of the law of total variance and a linearization to estimate the joint covariance of the fixed and random effects;</a:t>
            </a:r>
          </a:p>
          <a:p>
            <a:r>
              <a:rPr lang="en-US" sz="1800" b="1" dirty="0"/>
              <a:t>Inferential Sampling</a:t>
            </a:r>
            <a:r>
              <a:rPr lang="en-US" sz="1800" dirty="0"/>
              <a:t>: Joint posterior with asymptotic normality with gaussian mode centered at the MMAP estimates and variance-covariance matrix from observed information and linearization (variance estimators). </a:t>
            </a:r>
          </a:p>
        </p:txBody>
      </p:sp>
    </p:spTree>
    <p:extLst>
      <p:ext uri="{BB962C8B-B14F-4D97-AF65-F5344CB8AC3E}">
        <p14:creationId xmlns:p14="http://schemas.microsoft.com/office/powerpoint/2010/main" val="3631279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01A26CA7-6CFD-4714-27C7-626424B538D9}"/>
              </a:ext>
            </a:extLst>
          </p:cNvPr>
          <p:cNvGrpSpPr/>
          <p:nvPr/>
        </p:nvGrpSpPr>
        <p:grpSpPr>
          <a:xfrm>
            <a:off x="6675040" y="243869"/>
            <a:ext cx="4449771" cy="6247512"/>
            <a:chOff x="6133658" y="182880"/>
            <a:chExt cx="4891394" cy="6638549"/>
          </a:xfrm>
        </p:grpSpPr>
        <p:grpSp>
          <p:nvGrpSpPr>
            <p:cNvPr id="33" name="Group 32">
              <a:extLst>
                <a:ext uri="{FF2B5EF4-FFF2-40B4-BE49-F238E27FC236}">
                  <a16:creationId xmlns:a16="http://schemas.microsoft.com/office/drawing/2014/main" id="{A3B00C44-8AE0-A731-1B89-97A2443D5CFD}"/>
                </a:ext>
              </a:extLst>
            </p:cNvPr>
            <p:cNvGrpSpPr/>
            <p:nvPr/>
          </p:nvGrpSpPr>
          <p:grpSpPr>
            <a:xfrm>
              <a:off x="6133658" y="182880"/>
              <a:ext cx="4891394" cy="6638549"/>
              <a:chOff x="6133658" y="182880"/>
              <a:chExt cx="4891394" cy="6638549"/>
            </a:xfrm>
          </p:grpSpPr>
          <p:grpSp>
            <p:nvGrpSpPr>
              <p:cNvPr id="30" name="Group 29">
                <a:extLst>
                  <a:ext uri="{FF2B5EF4-FFF2-40B4-BE49-F238E27FC236}">
                    <a16:creationId xmlns:a16="http://schemas.microsoft.com/office/drawing/2014/main" id="{57B2EA8E-DDC4-AED7-CFFF-FC9E7CB2A524}"/>
                  </a:ext>
                </a:extLst>
              </p:cNvPr>
              <p:cNvGrpSpPr/>
              <p:nvPr/>
            </p:nvGrpSpPr>
            <p:grpSpPr>
              <a:xfrm>
                <a:off x="6133658" y="182880"/>
                <a:ext cx="4891394" cy="6638549"/>
                <a:chOff x="2529859" y="237249"/>
                <a:chExt cx="4759216" cy="6277383"/>
              </a:xfrm>
            </p:grpSpPr>
            <p:grpSp>
              <p:nvGrpSpPr>
                <p:cNvPr id="28" name="Group 27">
                  <a:extLst>
                    <a:ext uri="{FF2B5EF4-FFF2-40B4-BE49-F238E27FC236}">
                      <a16:creationId xmlns:a16="http://schemas.microsoft.com/office/drawing/2014/main" id="{038562BA-82F3-B445-F535-4D31C749EE6F}"/>
                    </a:ext>
                  </a:extLst>
                </p:cNvPr>
                <p:cNvGrpSpPr/>
                <p:nvPr/>
              </p:nvGrpSpPr>
              <p:grpSpPr>
                <a:xfrm>
                  <a:off x="2529859" y="237249"/>
                  <a:ext cx="4759216" cy="6277383"/>
                  <a:chOff x="2529859" y="237249"/>
                  <a:chExt cx="4759216" cy="6277383"/>
                </a:xfrm>
              </p:grpSpPr>
              <p:grpSp>
                <p:nvGrpSpPr>
                  <p:cNvPr id="25" name="Group 24">
                    <a:extLst>
                      <a:ext uri="{FF2B5EF4-FFF2-40B4-BE49-F238E27FC236}">
                        <a16:creationId xmlns:a16="http://schemas.microsoft.com/office/drawing/2014/main" id="{D6C3F04D-D925-BB31-D293-67171259FC90}"/>
                      </a:ext>
                    </a:extLst>
                  </p:cNvPr>
                  <p:cNvGrpSpPr/>
                  <p:nvPr/>
                </p:nvGrpSpPr>
                <p:grpSpPr>
                  <a:xfrm>
                    <a:off x="2590573" y="237249"/>
                    <a:ext cx="4698502" cy="3786113"/>
                    <a:chOff x="2590573" y="237250"/>
                    <a:chExt cx="4975480" cy="4153222"/>
                  </a:xfrm>
                </p:grpSpPr>
                <p:grpSp>
                  <p:nvGrpSpPr>
                    <p:cNvPr id="15" name="Group 14">
                      <a:extLst>
                        <a:ext uri="{FF2B5EF4-FFF2-40B4-BE49-F238E27FC236}">
                          <a16:creationId xmlns:a16="http://schemas.microsoft.com/office/drawing/2014/main" id="{14D955DC-6EC4-5E32-39C7-0453812004A2}"/>
                        </a:ext>
                      </a:extLst>
                    </p:cNvPr>
                    <p:cNvGrpSpPr/>
                    <p:nvPr/>
                  </p:nvGrpSpPr>
                  <p:grpSpPr>
                    <a:xfrm>
                      <a:off x="2590573" y="237250"/>
                      <a:ext cx="4975478" cy="2141810"/>
                      <a:chOff x="2694577" y="369840"/>
                      <a:chExt cx="5009040" cy="2332901"/>
                    </a:xfrm>
                  </p:grpSpPr>
                  <p:grpSp>
                    <p:nvGrpSpPr>
                      <p:cNvPr id="12" name="Group 11">
                        <a:extLst>
                          <a:ext uri="{FF2B5EF4-FFF2-40B4-BE49-F238E27FC236}">
                            <a16:creationId xmlns:a16="http://schemas.microsoft.com/office/drawing/2014/main" id="{35E1AB28-6B4F-042A-0D9A-F48F853D9290}"/>
                          </a:ext>
                        </a:extLst>
                      </p:cNvPr>
                      <p:cNvGrpSpPr/>
                      <p:nvPr/>
                    </p:nvGrpSpPr>
                    <p:grpSpPr>
                      <a:xfrm>
                        <a:off x="2872672" y="576116"/>
                        <a:ext cx="4830945" cy="2126625"/>
                        <a:chOff x="2872672" y="576116"/>
                        <a:chExt cx="4830945" cy="2126625"/>
                      </a:xfrm>
                    </p:grpSpPr>
                    <p:grpSp>
                      <p:nvGrpSpPr>
                        <p:cNvPr id="10" name="Group 9">
                          <a:extLst>
                            <a:ext uri="{FF2B5EF4-FFF2-40B4-BE49-F238E27FC236}">
                              <a16:creationId xmlns:a16="http://schemas.microsoft.com/office/drawing/2014/main" id="{9973C4E0-A472-1DCA-CC94-96CFF3EE42E8}"/>
                            </a:ext>
                          </a:extLst>
                        </p:cNvPr>
                        <p:cNvGrpSpPr/>
                        <p:nvPr/>
                      </p:nvGrpSpPr>
                      <p:grpSpPr>
                        <a:xfrm>
                          <a:off x="2872672" y="805640"/>
                          <a:ext cx="4830945" cy="1897101"/>
                          <a:chOff x="1019596" y="1521581"/>
                          <a:chExt cx="9994861" cy="3609696"/>
                        </a:xfrm>
                      </p:grpSpPr>
                      <p:pic>
                        <p:nvPicPr>
                          <p:cNvPr id="5" name="Picture 4" descr="Chart&#10;&#10;Description automatically generated with medium confidence">
                            <a:extLst>
                              <a:ext uri="{FF2B5EF4-FFF2-40B4-BE49-F238E27FC236}">
                                <a16:creationId xmlns:a16="http://schemas.microsoft.com/office/drawing/2014/main" id="{A232C5A3-27BF-CBA7-D8A9-28AA6616B7B6}"/>
                              </a:ext>
                            </a:extLst>
                          </p:cNvPr>
                          <p:cNvPicPr>
                            <a:picLocks noChangeAspect="1"/>
                          </p:cNvPicPr>
                          <p:nvPr/>
                        </p:nvPicPr>
                        <p:blipFill>
                          <a:blip r:embed="rId2"/>
                          <a:stretch>
                            <a:fillRect/>
                          </a:stretch>
                        </p:blipFill>
                        <p:spPr>
                          <a:xfrm>
                            <a:off x="1019596" y="1521581"/>
                            <a:ext cx="4547725" cy="3555954"/>
                          </a:xfrm>
                          <a:prstGeom prst="rect">
                            <a:avLst/>
                          </a:prstGeom>
                        </p:spPr>
                      </p:pic>
                      <p:pic>
                        <p:nvPicPr>
                          <p:cNvPr id="9" name="Picture 8" descr="Chart&#10;&#10;Description automatically generated">
                            <a:extLst>
                              <a:ext uri="{FF2B5EF4-FFF2-40B4-BE49-F238E27FC236}">
                                <a16:creationId xmlns:a16="http://schemas.microsoft.com/office/drawing/2014/main" id="{BBD62FBD-401C-203D-57C3-881B998D4D9E}"/>
                              </a:ext>
                            </a:extLst>
                          </p:cNvPr>
                          <p:cNvPicPr>
                            <a:picLocks noChangeAspect="1"/>
                          </p:cNvPicPr>
                          <p:nvPr/>
                        </p:nvPicPr>
                        <p:blipFill>
                          <a:blip r:embed="rId3"/>
                          <a:stretch>
                            <a:fillRect/>
                          </a:stretch>
                        </p:blipFill>
                        <p:spPr>
                          <a:xfrm>
                            <a:off x="5722791" y="1529979"/>
                            <a:ext cx="5291666" cy="3601298"/>
                          </a:xfrm>
                          <a:prstGeom prst="rect">
                            <a:avLst/>
                          </a:prstGeom>
                        </p:spPr>
                      </p:pic>
                    </p:grpSp>
                    <p:sp>
                      <p:nvSpPr>
                        <p:cNvPr id="11" name="TextBox 10">
                          <a:extLst>
                            <a:ext uri="{FF2B5EF4-FFF2-40B4-BE49-F238E27FC236}">
                              <a16:creationId xmlns:a16="http://schemas.microsoft.com/office/drawing/2014/main" id="{1F0B467A-5EA2-5ABF-049B-6066F8EB0268}"/>
                            </a:ext>
                          </a:extLst>
                        </p:cNvPr>
                        <p:cNvSpPr txBox="1"/>
                        <p:nvPr/>
                      </p:nvSpPr>
                      <p:spPr>
                        <a:xfrm>
                          <a:off x="3096654" y="576116"/>
                          <a:ext cx="1280666" cy="278188"/>
                        </a:xfrm>
                        <a:prstGeom prst="rect">
                          <a:avLst/>
                        </a:prstGeom>
                        <a:noFill/>
                      </p:spPr>
                      <p:txBody>
                        <a:bodyPr wrap="none" rtlCol="0">
                          <a:spAutoFit/>
                        </a:bodyPr>
                        <a:lstStyle/>
                        <a:p>
                          <a:r>
                            <a:rPr lang="en-US" sz="1000" b="1" dirty="0">
                              <a:latin typeface="Times New Roman" panose="02020603050405020304" pitchFamily="18" charset="0"/>
                              <a:cs typeface="Times New Roman" panose="02020603050405020304" pitchFamily="18" charset="0"/>
                            </a:rPr>
                            <a:t>LASSO Regression</a:t>
                          </a:r>
                        </a:p>
                      </p:txBody>
                    </p:sp>
                  </p:grpSp>
                  <p:sp>
                    <p:nvSpPr>
                      <p:cNvPr id="13" name="TextBox 12">
                        <a:extLst>
                          <a:ext uri="{FF2B5EF4-FFF2-40B4-BE49-F238E27FC236}">
                            <a16:creationId xmlns:a16="http://schemas.microsoft.com/office/drawing/2014/main" id="{20997AEA-2C3F-E714-1FB7-1D12F77275DB}"/>
                          </a:ext>
                        </a:extLst>
                      </p:cNvPr>
                      <p:cNvSpPr txBox="1"/>
                      <p:nvPr/>
                    </p:nvSpPr>
                    <p:spPr>
                      <a:xfrm>
                        <a:off x="2694577" y="370838"/>
                        <a:ext cx="363300" cy="332550"/>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14" name="TextBox 13">
                        <a:extLst>
                          <a:ext uri="{FF2B5EF4-FFF2-40B4-BE49-F238E27FC236}">
                            <a16:creationId xmlns:a16="http://schemas.microsoft.com/office/drawing/2014/main" id="{A1F6CD4E-DC51-E9BC-4002-434B1B4B3503}"/>
                          </a:ext>
                        </a:extLst>
                      </p:cNvPr>
                      <p:cNvSpPr txBox="1"/>
                      <p:nvPr/>
                    </p:nvSpPr>
                    <p:spPr>
                      <a:xfrm>
                        <a:off x="4988950" y="369840"/>
                        <a:ext cx="371474" cy="332550"/>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grpSp>
                <p:grpSp>
                  <p:nvGrpSpPr>
                    <p:cNvPr id="22" name="Group 21">
                      <a:extLst>
                        <a:ext uri="{FF2B5EF4-FFF2-40B4-BE49-F238E27FC236}">
                          <a16:creationId xmlns:a16="http://schemas.microsoft.com/office/drawing/2014/main" id="{84889869-92B5-4F7B-F371-7AB570018F8D}"/>
                        </a:ext>
                      </a:extLst>
                    </p:cNvPr>
                    <p:cNvGrpSpPr/>
                    <p:nvPr/>
                  </p:nvGrpSpPr>
                  <p:grpSpPr>
                    <a:xfrm>
                      <a:off x="2767476" y="2442279"/>
                      <a:ext cx="4798577" cy="1948193"/>
                      <a:chOff x="2799069" y="2756252"/>
                      <a:chExt cx="4798577" cy="1948193"/>
                    </a:xfrm>
                  </p:grpSpPr>
                  <p:grpSp>
                    <p:nvGrpSpPr>
                      <p:cNvPr id="20" name="Group 19">
                        <a:extLst>
                          <a:ext uri="{FF2B5EF4-FFF2-40B4-BE49-F238E27FC236}">
                            <a16:creationId xmlns:a16="http://schemas.microsoft.com/office/drawing/2014/main" id="{F551BADF-D593-7038-451D-D1582C1628E7}"/>
                          </a:ext>
                        </a:extLst>
                      </p:cNvPr>
                      <p:cNvGrpSpPr/>
                      <p:nvPr/>
                    </p:nvGrpSpPr>
                    <p:grpSpPr>
                      <a:xfrm>
                        <a:off x="2799069" y="2966789"/>
                        <a:ext cx="4798577" cy="1737656"/>
                        <a:chOff x="3512558" y="3532846"/>
                        <a:chExt cx="4798577" cy="1737656"/>
                      </a:xfrm>
                    </p:grpSpPr>
                    <p:pic>
                      <p:nvPicPr>
                        <p:cNvPr id="17" name="Picture 16" descr="Chart&#10;&#10;Description automatically generated">
                          <a:extLst>
                            <a:ext uri="{FF2B5EF4-FFF2-40B4-BE49-F238E27FC236}">
                              <a16:creationId xmlns:a16="http://schemas.microsoft.com/office/drawing/2014/main" id="{4BCB94B5-7112-AC16-7704-04EDFEC93035}"/>
                            </a:ext>
                          </a:extLst>
                        </p:cNvPr>
                        <p:cNvPicPr>
                          <a:picLocks noChangeAspect="1"/>
                        </p:cNvPicPr>
                        <p:nvPr/>
                      </p:nvPicPr>
                      <p:blipFill>
                        <a:blip r:embed="rId4"/>
                        <a:stretch>
                          <a:fillRect/>
                        </a:stretch>
                      </p:blipFill>
                      <p:spPr>
                        <a:xfrm>
                          <a:off x="3512558" y="3532846"/>
                          <a:ext cx="2183383" cy="1737655"/>
                        </a:xfrm>
                        <a:prstGeom prst="rect">
                          <a:avLst/>
                        </a:prstGeom>
                      </p:spPr>
                    </p:pic>
                    <p:pic>
                      <p:nvPicPr>
                        <p:cNvPr id="19" name="Picture 18" descr="Chart, line chart&#10;&#10;Description automatically generated">
                          <a:extLst>
                            <a:ext uri="{FF2B5EF4-FFF2-40B4-BE49-F238E27FC236}">
                              <a16:creationId xmlns:a16="http://schemas.microsoft.com/office/drawing/2014/main" id="{79025726-508C-DFC5-E13E-BC8CE324A9A6}"/>
                            </a:ext>
                          </a:extLst>
                        </p:cNvPr>
                        <p:cNvPicPr>
                          <a:picLocks noChangeAspect="1"/>
                        </p:cNvPicPr>
                        <p:nvPr/>
                      </p:nvPicPr>
                      <p:blipFill>
                        <a:blip r:embed="rId5"/>
                        <a:stretch>
                          <a:fillRect/>
                        </a:stretch>
                      </p:blipFill>
                      <p:spPr>
                        <a:xfrm>
                          <a:off x="5770583" y="3532848"/>
                          <a:ext cx="2540552" cy="1737654"/>
                        </a:xfrm>
                        <a:prstGeom prst="rect">
                          <a:avLst/>
                        </a:prstGeom>
                      </p:spPr>
                    </p:pic>
                  </p:grpSp>
                  <p:sp>
                    <p:nvSpPr>
                      <p:cNvPr id="21" name="TextBox 20">
                        <a:extLst>
                          <a:ext uri="{FF2B5EF4-FFF2-40B4-BE49-F238E27FC236}">
                            <a16:creationId xmlns:a16="http://schemas.microsoft.com/office/drawing/2014/main" id="{950BD7B5-BD28-F7E0-5AAC-8D506BA15C83}"/>
                          </a:ext>
                        </a:extLst>
                      </p:cNvPr>
                      <p:cNvSpPr txBox="1"/>
                      <p:nvPr/>
                    </p:nvSpPr>
                    <p:spPr>
                      <a:xfrm>
                        <a:off x="3021549" y="2756252"/>
                        <a:ext cx="1171336" cy="255401"/>
                      </a:xfrm>
                      <a:prstGeom prst="rect">
                        <a:avLst/>
                      </a:prstGeom>
                      <a:noFill/>
                    </p:spPr>
                    <p:txBody>
                      <a:bodyPr wrap="none" rtlCol="0">
                        <a:spAutoFit/>
                      </a:bodyPr>
                      <a:lstStyle/>
                      <a:p>
                        <a:r>
                          <a:rPr lang="en-US" sz="1000" b="1" dirty="0">
                            <a:latin typeface="Times New Roman" panose="02020603050405020304" pitchFamily="18" charset="0"/>
                            <a:cs typeface="Times New Roman" panose="02020603050405020304" pitchFamily="18" charset="0"/>
                          </a:rPr>
                          <a:t>Ridge Regression</a:t>
                        </a:r>
                      </a:p>
                    </p:txBody>
                  </p:sp>
                </p:grpSp>
                <p:sp>
                  <p:nvSpPr>
                    <p:cNvPr id="23" name="TextBox 22">
                      <a:extLst>
                        <a:ext uri="{FF2B5EF4-FFF2-40B4-BE49-F238E27FC236}">
                          <a16:creationId xmlns:a16="http://schemas.microsoft.com/office/drawing/2014/main" id="{96D99C25-D8AB-ED94-24DC-53FF037026F0}"/>
                        </a:ext>
                      </a:extLst>
                    </p:cNvPr>
                    <p:cNvSpPr txBox="1"/>
                    <p:nvPr/>
                  </p:nvSpPr>
                  <p:spPr>
                    <a:xfrm>
                      <a:off x="2590573" y="2225972"/>
                      <a:ext cx="360866" cy="305310"/>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24" name="TextBox 23">
                      <a:extLst>
                        <a:ext uri="{FF2B5EF4-FFF2-40B4-BE49-F238E27FC236}">
                          <a16:creationId xmlns:a16="http://schemas.microsoft.com/office/drawing/2014/main" id="{9533CEA2-7648-B612-35E8-7013229C3E36}"/>
                        </a:ext>
                      </a:extLst>
                    </p:cNvPr>
                    <p:cNvSpPr txBox="1"/>
                    <p:nvPr/>
                  </p:nvSpPr>
                  <p:spPr>
                    <a:xfrm>
                      <a:off x="4867133" y="2240559"/>
                      <a:ext cx="368985" cy="305310"/>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pic>
                <p:nvPicPr>
                  <p:cNvPr id="27" name="Picture 26" descr="Chart, line chart, histogram&#10;&#10;Description automatically generated">
                    <a:extLst>
                      <a:ext uri="{FF2B5EF4-FFF2-40B4-BE49-F238E27FC236}">
                        <a16:creationId xmlns:a16="http://schemas.microsoft.com/office/drawing/2014/main" id="{5535897D-9259-5A4C-EA1D-7999CBC696FB}"/>
                      </a:ext>
                    </a:extLst>
                  </p:cNvPr>
                  <p:cNvPicPr>
                    <a:picLocks noChangeAspect="1"/>
                  </p:cNvPicPr>
                  <p:nvPr/>
                </p:nvPicPr>
                <p:blipFill>
                  <a:blip r:embed="rId6"/>
                  <a:stretch>
                    <a:fillRect/>
                  </a:stretch>
                </p:blipFill>
                <p:spPr>
                  <a:xfrm>
                    <a:off x="2529859" y="4138960"/>
                    <a:ext cx="4330281" cy="2375672"/>
                  </a:xfrm>
                  <a:prstGeom prst="rect">
                    <a:avLst/>
                  </a:prstGeom>
                </p:spPr>
              </p:pic>
            </p:grpSp>
            <p:sp>
              <p:nvSpPr>
                <p:cNvPr id="29" name="TextBox 28">
                  <a:extLst>
                    <a:ext uri="{FF2B5EF4-FFF2-40B4-BE49-F238E27FC236}">
                      <a16:creationId xmlns:a16="http://schemas.microsoft.com/office/drawing/2014/main" id="{208B39D0-5412-0CEB-78C2-A217B3423701}"/>
                    </a:ext>
                  </a:extLst>
                </p:cNvPr>
                <p:cNvSpPr txBox="1"/>
                <p:nvPr/>
              </p:nvSpPr>
              <p:spPr>
                <a:xfrm>
                  <a:off x="2585662" y="3966160"/>
                  <a:ext cx="340777" cy="278323"/>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(e)</a:t>
                  </a:r>
                </a:p>
              </p:txBody>
            </p: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ED53F6B-2338-AC92-88BA-1A5175C50CBA}"/>
                      </a:ext>
                    </a:extLst>
                  </p:cNvPr>
                  <p:cNvSpPr txBox="1"/>
                  <p:nvPr/>
                </p:nvSpPr>
                <p:spPr>
                  <a:xfrm>
                    <a:off x="7125515" y="758142"/>
                    <a:ext cx="1165637" cy="3270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00" i="1" smtClean="0">
                                  <a:latin typeface="Cambria Math" panose="02040503050406030204" pitchFamily="18" charset="0"/>
                                </a:rPr>
                              </m:ctrlPr>
                            </m:sSubPr>
                            <m:e>
                              <m:r>
                                <a:rPr lang="en-US" sz="700" i="1" smtClean="0">
                                  <a:latin typeface="Cambria Math" panose="02040503050406030204" pitchFamily="18" charset="0"/>
                                  <a:ea typeface="Cambria Math" panose="02040503050406030204" pitchFamily="18" charset="0"/>
                                </a:rPr>
                                <m:t>𝜆</m:t>
                              </m:r>
                            </m:e>
                            <m:sub>
                              <m:r>
                                <a:rPr lang="en-US" sz="700" b="0" i="1" smtClean="0">
                                  <a:latin typeface="Cambria Math" panose="02040503050406030204" pitchFamily="18" charset="0"/>
                                </a:rPr>
                                <m:t>𝑚𝑖𝑛</m:t>
                              </m:r>
                            </m:sub>
                          </m:sSub>
                          <m:r>
                            <a:rPr lang="en-US" sz="700" b="0" i="1" smtClean="0">
                              <a:latin typeface="Cambria Math" panose="02040503050406030204" pitchFamily="18" charset="0"/>
                            </a:rPr>
                            <m:t>=0.51</m:t>
                          </m:r>
                        </m:oMath>
                      </m:oMathPara>
                    </a14:m>
                    <a:endParaRPr lang="en-US" sz="7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700" i="1" smtClean="0">
                                  <a:latin typeface="Cambria Math" panose="02040503050406030204" pitchFamily="18" charset="0"/>
                                </a:rPr>
                              </m:ctrlPr>
                            </m:sSubPr>
                            <m:e>
                              <m:r>
                                <a:rPr lang="en-US" sz="700" b="0" i="1" smtClean="0">
                                  <a:latin typeface="Cambria Math" panose="02040503050406030204" pitchFamily="18" charset="0"/>
                                </a:rPr>
                                <m:t>𝐶𝑉𝑀𝐸</m:t>
                              </m:r>
                            </m:e>
                            <m:sub>
                              <m:r>
                                <a:rPr lang="en-US" sz="700" b="0" i="1" smtClean="0">
                                  <a:latin typeface="Cambria Math" panose="02040503050406030204" pitchFamily="18" charset="0"/>
                                </a:rPr>
                                <m:t>𝑚𝑖𝑛</m:t>
                              </m:r>
                            </m:sub>
                          </m:sSub>
                          <m:r>
                            <a:rPr lang="en-US" sz="700" b="0" i="1" smtClean="0">
                              <a:latin typeface="Cambria Math" panose="02040503050406030204" pitchFamily="18" charset="0"/>
                            </a:rPr>
                            <m:t>=15740.72</m:t>
                          </m:r>
                        </m:oMath>
                      </m:oMathPara>
                    </a14:m>
                    <a:endParaRPr lang="en-US" sz="700" dirty="0">
                      <a:latin typeface="Times New Roman" panose="02020603050405020304" pitchFamily="18" charset="0"/>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DED53F6B-2338-AC92-88BA-1A5175C50CBA}"/>
                      </a:ext>
                    </a:extLst>
                  </p:cNvPr>
                  <p:cNvSpPr txBox="1">
                    <a:spLocks noRot="1" noChangeAspect="1" noMove="1" noResize="1" noEditPoints="1" noAdjustHandles="1" noChangeArrowheads="1" noChangeShapeType="1" noTextEdit="1"/>
                  </p:cNvSpPr>
                  <p:nvPr/>
                </p:nvSpPr>
                <p:spPr>
                  <a:xfrm>
                    <a:off x="7125515" y="758142"/>
                    <a:ext cx="1165637" cy="32704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FBAEA58-5CC8-7398-84BE-1297DB61EA63}"/>
                      </a:ext>
                    </a:extLst>
                  </p:cNvPr>
                  <p:cNvSpPr txBox="1"/>
                  <p:nvPr/>
                </p:nvSpPr>
                <p:spPr>
                  <a:xfrm>
                    <a:off x="7259945" y="3455041"/>
                    <a:ext cx="1136850" cy="315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00" i="1" smtClean="0">
                                  <a:latin typeface="Cambria Math" panose="02040503050406030204" pitchFamily="18" charset="0"/>
                                </a:rPr>
                              </m:ctrlPr>
                            </m:sSubPr>
                            <m:e>
                              <m:r>
                                <a:rPr lang="en-US" sz="700" i="1" smtClean="0">
                                  <a:latin typeface="Cambria Math" panose="02040503050406030204" pitchFamily="18" charset="0"/>
                                  <a:ea typeface="Cambria Math" panose="02040503050406030204" pitchFamily="18" charset="0"/>
                                </a:rPr>
                                <m:t>𝜆</m:t>
                              </m:r>
                            </m:e>
                            <m:sub>
                              <m:r>
                                <a:rPr lang="en-US" sz="700" b="0" i="1" smtClean="0">
                                  <a:latin typeface="Cambria Math" panose="02040503050406030204" pitchFamily="18" charset="0"/>
                                </a:rPr>
                                <m:t>𝑚𝑖𝑛</m:t>
                              </m:r>
                            </m:sub>
                          </m:sSub>
                          <m:r>
                            <a:rPr lang="en-US" sz="700" b="0" i="1" smtClean="0">
                              <a:latin typeface="Cambria Math" panose="02040503050406030204" pitchFamily="18" charset="0"/>
                            </a:rPr>
                            <m:t>=10.30</m:t>
                          </m:r>
                        </m:oMath>
                      </m:oMathPara>
                    </a14:m>
                    <a:endParaRPr lang="en-US" sz="700" b="0" dirty="0"/>
                  </a:p>
                  <a:p>
                    <a:pPr/>
                    <a14:m>
                      <m:oMathPara xmlns:m="http://schemas.openxmlformats.org/officeDocument/2006/math">
                        <m:oMathParaPr>
                          <m:jc m:val="centerGroup"/>
                        </m:oMathParaPr>
                        <m:oMath xmlns:m="http://schemas.openxmlformats.org/officeDocument/2006/math">
                          <m:sSub>
                            <m:sSubPr>
                              <m:ctrlPr>
                                <a:rPr lang="en-US" sz="700" i="1" smtClean="0">
                                  <a:latin typeface="Cambria Math" panose="02040503050406030204" pitchFamily="18" charset="0"/>
                                </a:rPr>
                              </m:ctrlPr>
                            </m:sSubPr>
                            <m:e>
                              <m:r>
                                <a:rPr lang="en-US" sz="700" b="0" i="1" smtClean="0">
                                  <a:latin typeface="Cambria Math" panose="02040503050406030204" pitchFamily="18" charset="0"/>
                                </a:rPr>
                                <m:t>𝐶𝑉𝑀𝐸</m:t>
                              </m:r>
                            </m:e>
                            <m:sub>
                              <m:r>
                                <a:rPr lang="en-US" sz="700" b="0" i="1" smtClean="0">
                                  <a:latin typeface="Cambria Math" panose="02040503050406030204" pitchFamily="18" charset="0"/>
                                </a:rPr>
                                <m:t>𝑚𝑖𝑛</m:t>
                              </m:r>
                            </m:sub>
                          </m:sSub>
                          <m:r>
                            <a:rPr lang="en-US" sz="700" b="0" i="1" smtClean="0">
                              <a:latin typeface="Cambria Math" panose="02040503050406030204" pitchFamily="18" charset="0"/>
                            </a:rPr>
                            <m:t>=15804.93</m:t>
                          </m:r>
                        </m:oMath>
                      </m:oMathPara>
                    </a14:m>
                    <a:endParaRPr lang="en-US" sz="700" dirty="0"/>
                  </a:p>
                </p:txBody>
              </p:sp>
            </mc:Choice>
            <mc:Fallback xmlns="">
              <p:sp>
                <p:nvSpPr>
                  <p:cNvPr id="32" name="TextBox 31">
                    <a:extLst>
                      <a:ext uri="{FF2B5EF4-FFF2-40B4-BE49-F238E27FC236}">
                        <a16:creationId xmlns:a16="http://schemas.microsoft.com/office/drawing/2014/main" id="{9FBAEA58-5CC8-7398-84BE-1297DB61EA63}"/>
                      </a:ext>
                    </a:extLst>
                  </p:cNvPr>
                  <p:cNvSpPr txBox="1">
                    <a:spLocks noRot="1" noChangeAspect="1" noMove="1" noResize="1" noEditPoints="1" noAdjustHandles="1" noChangeArrowheads="1" noChangeShapeType="1" noTextEdit="1"/>
                  </p:cNvSpPr>
                  <p:nvPr/>
                </p:nvSpPr>
                <p:spPr>
                  <a:xfrm>
                    <a:off x="7259945" y="3455041"/>
                    <a:ext cx="1136850" cy="315532"/>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4783D5A-45F3-04AC-094B-E011CFB04195}"/>
                    </a:ext>
                  </a:extLst>
                </p:cNvPr>
                <p:cNvSpPr txBox="1"/>
                <p:nvPr/>
              </p:nvSpPr>
              <p:spPr>
                <a:xfrm>
                  <a:off x="7152108" y="5997022"/>
                  <a:ext cx="1058800" cy="3098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00" b="0" i="1" smtClean="0">
                            <a:latin typeface="Cambria Math" panose="02040503050406030204" pitchFamily="18" charset="0"/>
                            <a:ea typeface="Cambria Math" panose="02040503050406030204" pitchFamily="18" charset="0"/>
                          </a:rPr>
                          <m:t>𝛼</m:t>
                        </m:r>
                        <m:r>
                          <a:rPr lang="en-US" sz="700" b="0" i="1" smtClean="0">
                            <a:latin typeface="Cambria Math" panose="02040503050406030204" pitchFamily="18" charset="0"/>
                          </a:rPr>
                          <m:t>=0.25</m:t>
                        </m:r>
                      </m:oMath>
                    </m:oMathPara>
                  </a14:m>
                  <a:endParaRPr lang="en-US" sz="700" b="0" dirty="0"/>
                </a:p>
                <a:p>
                  <a:pPr/>
                  <a14:m>
                    <m:oMathPara xmlns:m="http://schemas.openxmlformats.org/officeDocument/2006/math">
                      <m:oMathParaPr>
                        <m:jc m:val="centerGroup"/>
                      </m:oMathParaPr>
                      <m:oMath xmlns:m="http://schemas.openxmlformats.org/officeDocument/2006/math">
                        <m:sSub>
                          <m:sSubPr>
                            <m:ctrlPr>
                              <a:rPr lang="en-US" sz="700" i="1" smtClean="0">
                                <a:latin typeface="Cambria Math" panose="02040503050406030204" pitchFamily="18" charset="0"/>
                              </a:rPr>
                            </m:ctrlPr>
                          </m:sSubPr>
                          <m:e>
                            <m:r>
                              <a:rPr lang="en-US" sz="700" b="0" i="1" smtClean="0">
                                <a:latin typeface="Cambria Math" panose="02040503050406030204" pitchFamily="18" charset="0"/>
                              </a:rPr>
                              <m:t>𝐶𝑉𝑀𝐸</m:t>
                            </m:r>
                          </m:e>
                          <m:sub>
                            <m:r>
                              <a:rPr lang="en-US" sz="700" b="0" i="1" smtClean="0">
                                <a:latin typeface="Cambria Math" panose="02040503050406030204" pitchFamily="18" charset="0"/>
                              </a:rPr>
                              <m:t>𝑚𝑖𝑛</m:t>
                            </m:r>
                          </m:sub>
                        </m:sSub>
                        <m:r>
                          <a:rPr lang="en-US" sz="700" b="0" i="1" smtClean="0">
                            <a:latin typeface="Cambria Math" panose="02040503050406030204" pitchFamily="18" charset="0"/>
                          </a:rPr>
                          <m:t>=15260.82</m:t>
                        </m:r>
                      </m:oMath>
                    </m:oMathPara>
                  </a14:m>
                  <a:endParaRPr lang="en-US" sz="700" dirty="0"/>
                </a:p>
              </p:txBody>
            </p:sp>
          </mc:Choice>
          <mc:Fallback xmlns="">
            <p:sp>
              <p:nvSpPr>
                <p:cNvPr id="34" name="TextBox 33">
                  <a:extLst>
                    <a:ext uri="{FF2B5EF4-FFF2-40B4-BE49-F238E27FC236}">
                      <a16:creationId xmlns:a16="http://schemas.microsoft.com/office/drawing/2014/main" id="{F4783D5A-45F3-04AC-094B-E011CFB04195}"/>
                    </a:ext>
                  </a:extLst>
                </p:cNvPr>
                <p:cNvSpPr txBox="1">
                  <a:spLocks noRot="1" noChangeAspect="1" noMove="1" noResize="1" noEditPoints="1" noAdjustHandles="1" noChangeArrowheads="1" noChangeShapeType="1" noTextEdit="1"/>
                </p:cNvSpPr>
                <p:nvPr/>
              </p:nvSpPr>
              <p:spPr>
                <a:xfrm>
                  <a:off x="7152108" y="5997022"/>
                  <a:ext cx="1058800" cy="30983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20B76C9-7717-4A8B-6C80-FB60DF8B080B}"/>
                    </a:ext>
                  </a:extLst>
                </p:cNvPr>
                <p:cNvSpPr txBox="1"/>
                <p:nvPr/>
              </p:nvSpPr>
              <p:spPr>
                <a:xfrm>
                  <a:off x="9238501" y="4719977"/>
                  <a:ext cx="925064" cy="3270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700" b="0" i="1" smtClean="0">
                            <a:latin typeface="Cambria Math" panose="02040503050406030204" pitchFamily="18" charset="0"/>
                            <a:ea typeface="Cambria Math" panose="02040503050406030204" pitchFamily="18" charset="0"/>
                          </a:rPr>
                          <m:t>𝛼</m:t>
                        </m:r>
                        <m:r>
                          <a:rPr lang="en-US" sz="700" b="0" i="1" smtClean="0">
                            <a:latin typeface="Cambria Math" panose="02040503050406030204" pitchFamily="18" charset="0"/>
                          </a:rPr>
                          <m:t>=0.25</m:t>
                        </m:r>
                      </m:oMath>
                    </m:oMathPara>
                  </a14:m>
                  <a:endParaRPr lang="en-US" sz="700" b="0" dirty="0"/>
                </a:p>
                <a:p>
                  <a:pPr/>
                  <a14:m>
                    <m:oMathPara xmlns:m="http://schemas.openxmlformats.org/officeDocument/2006/math">
                      <m:oMathParaPr>
                        <m:jc m:val="centerGroup"/>
                      </m:oMathParaPr>
                      <m:oMath xmlns:m="http://schemas.openxmlformats.org/officeDocument/2006/math">
                        <m:sSub>
                          <m:sSubPr>
                            <m:ctrlPr>
                              <a:rPr lang="en-US" sz="700" b="0" i="1" smtClean="0">
                                <a:latin typeface="Cambria Math" panose="02040503050406030204" pitchFamily="18" charset="0"/>
                              </a:rPr>
                            </m:ctrlPr>
                          </m:sSubPr>
                          <m:e>
                            <m:r>
                              <a:rPr lang="en-US" sz="700" b="0" i="1" smtClean="0">
                                <a:latin typeface="Cambria Math" panose="02040503050406030204" pitchFamily="18" charset="0"/>
                                <a:ea typeface="Cambria Math" panose="02040503050406030204" pitchFamily="18" charset="0"/>
                              </a:rPr>
                              <m:t>𝜆</m:t>
                            </m:r>
                          </m:e>
                          <m:sub>
                            <m:r>
                              <a:rPr lang="en-US" sz="700" b="0" i="1" smtClean="0">
                                <a:latin typeface="Cambria Math" panose="02040503050406030204" pitchFamily="18" charset="0"/>
                              </a:rPr>
                              <m:t>𝑚𝑖𝑛</m:t>
                            </m:r>
                          </m:sub>
                        </m:sSub>
                        <m:r>
                          <a:rPr lang="en-US" sz="700" b="0" i="1" smtClean="0">
                            <a:latin typeface="Cambria Math" panose="02040503050406030204" pitchFamily="18" charset="0"/>
                          </a:rPr>
                          <m:t>=0.97</m:t>
                        </m:r>
                      </m:oMath>
                    </m:oMathPara>
                  </a14:m>
                  <a:endParaRPr lang="en-US" sz="700" dirty="0"/>
                </a:p>
              </p:txBody>
            </p:sp>
          </mc:Choice>
          <mc:Fallback xmlns="">
            <p:sp>
              <p:nvSpPr>
                <p:cNvPr id="35" name="TextBox 34">
                  <a:extLst>
                    <a:ext uri="{FF2B5EF4-FFF2-40B4-BE49-F238E27FC236}">
                      <a16:creationId xmlns:a16="http://schemas.microsoft.com/office/drawing/2014/main" id="{F20B76C9-7717-4A8B-6C80-FB60DF8B080B}"/>
                    </a:ext>
                  </a:extLst>
                </p:cNvPr>
                <p:cNvSpPr txBox="1">
                  <a:spLocks noRot="1" noChangeAspect="1" noMove="1" noResize="1" noEditPoints="1" noAdjustHandles="1" noChangeArrowheads="1" noChangeShapeType="1" noTextEdit="1"/>
                </p:cNvSpPr>
                <p:nvPr/>
              </p:nvSpPr>
              <p:spPr>
                <a:xfrm>
                  <a:off x="9238501" y="4719977"/>
                  <a:ext cx="925064" cy="327041"/>
                </a:xfrm>
                <a:prstGeom prst="rect">
                  <a:avLst/>
                </a:prstGeom>
                <a:blipFill>
                  <a:blip r:embed="rId10"/>
                  <a:stretch>
                    <a:fillRect/>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44C5409D-195E-2C58-FB9D-3CF87B84AB14}"/>
              </a:ext>
            </a:extLst>
          </p:cNvPr>
          <p:cNvGrpSpPr/>
          <p:nvPr/>
        </p:nvGrpSpPr>
        <p:grpSpPr>
          <a:xfrm>
            <a:off x="913450" y="242804"/>
            <a:ext cx="4967397" cy="6423192"/>
            <a:chOff x="1209937" y="110579"/>
            <a:chExt cx="4503657" cy="6406061"/>
          </a:xfrm>
        </p:grpSpPr>
        <p:sp>
          <p:nvSpPr>
            <p:cNvPr id="37" name="TextBox 36">
              <a:extLst>
                <a:ext uri="{FF2B5EF4-FFF2-40B4-BE49-F238E27FC236}">
                  <a16:creationId xmlns:a16="http://schemas.microsoft.com/office/drawing/2014/main" id="{E33397B0-6572-EC6F-814C-62BC5A0DADD6}"/>
                </a:ext>
              </a:extLst>
            </p:cNvPr>
            <p:cNvSpPr txBox="1"/>
            <p:nvPr/>
          </p:nvSpPr>
          <p:spPr>
            <a:xfrm>
              <a:off x="1222105" y="110579"/>
              <a:ext cx="2572699" cy="289938"/>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Regularized</a:t>
              </a:r>
              <a:r>
                <a:rPr lang="en-US" sz="1400" b="1" dirty="0"/>
                <a:t> Regression Analysis</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387C17E-3506-5318-9EC3-1C968F5CDE8B}"/>
                    </a:ext>
                  </a:extLst>
                </p:cNvPr>
                <p:cNvSpPr txBox="1"/>
                <p:nvPr/>
              </p:nvSpPr>
              <p:spPr>
                <a:xfrm>
                  <a:off x="1222105" y="355689"/>
                  <a:ext cx="4491489" cy="2422547"/>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(a) </a:t>
                  </a:r>
                  <a:r>
                    <a:rPr lang="en-US" sz="1000" b="1" dirty="0">
                      <a:latin typeface="Times New Roman" panose="02020603050405020304" pitchFamily="18" charset="0"/>
                      <a:cs typeface="Times New Roman" panose="02020603050405020304" pitchFamily="18" charset="0"/>
                    </a:rPr>
                    <a:t>Lasso Regression (Least Absolute Shrinkage and Selection Operator, l1 regularization)</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Loss function = OLS + lambda*summation (absolute values of the magnitude of the coefficients)</a:t>
                  </a:r>
                </a:p>
                <a:p>
                  <a:pPr algn="just"/>
                  <a:endParaRPr lang="en-US" sz="1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cs typeface="Times New Roman" panose="02020603050405020304" pitchFamily="18" charset="0"/>
                          </a:rPr>
                          <m:t>𝑓</m:t>
                        </m:r>
                        <m:d>
                          <m:dPr>
                            <m:ctrlPr>
                              <a:rPr lang="en-US" sz="1000" b="0" i="1" smtClean="0">
                                <a:latin typeface="Cambria Math" panose="02040503050406030204" pitchFamily="18" charset="0"/>
                                <a:cs typeface="Times New Roman" panose="02020603050405020304" pitchFamily="18" charset="0"/>
                              </a:rPr>
                            </m:ctrlPr>
                          </m:dPr>
                          <m:e>
                            <m:r>
                              <a:rPr lang="en-US" sz="1000" b="0" i="1" smtClean="0">
                                <a:latin typeface="Cambria Math" panose="02040503050406030204" pitchFamily="18" charset="0"/>
                                <a:cs typeface="Times New Roman" panose="02020603050405020304" pitchFamily="18" charset="0"/>
                              </a:rPr>
                              <m:t>𝑥</m:t>
                            </m:r>
                          </m:e>
                        </m:d>
                        <m:r>
                          <a:rPr lang="en-US" sz="1000" b="0" i="1" smtClean="0">
                            <a:latin typeface="Cambria Math" panose="02040503050406030204" pitchFamily="18" charset="0"/>
                            <a:cs typeface="Times New Roman" panose="02020603050405020304" pitchFamily="18" charset="0"/>
                          </a:rPr>
                          <m:t>=</m:t>
                        </m:r>
                        <m:r>
                          <a:rPr lang="en-US" sz="1000" b="1" i="1" smtClean="0">
                            <a:latin typeface="Cambria Math" panose="02040503050406030204" pitchFamily="18" charset="0"/>
                            <a:cs typeface="Times New Roman" panose="02020603050405020304" pitchFamily="18" charset="0"/>
                          </a:rPr>
                          <m:t>𝑲</m:t>
                        </m:r>
                        <m:r>
                          <a:rPr lang="en-US" sz="1000" b="1" i="1" smtClean="0">
                            <a:latin typeface="Cambria Math" panose="02040503050406030204" pitchFamily="18" charset="0"/>
                            <a:ea typeface="Cambria Math" panose="02040503050406030204" pitchFamily="18" charset="0"/>
                            <a:cs typeface="Times New Roman" panose="02020603050405020304" pitchFamily="18" charset="0"/>
                          </a:rPr>
                          <m:t>𝜷</m:t>
                        </m:r>
                        <m:r>
                          <a:rPr lang="en-US" sz="1000" b="0" i="1" smtClean="0">
                            <a:latin typeface="Cambria Math" panose="02040503050406030204" pitchFamily="18" charset="0"/>
                            <a:cs typeface="Times New Roman" panose="02020603050405020304" pitchFamily="18" charset="0"/>
                          </a:rPr>
                          <m:t> +</m:t>
                        </m:r>
                        <m:r>
                          <a:rPr lang="en-US" sz="1000" i="1">
                            <a:latin typeface="Cambria Math" panose="02040503050406030204" pitchFamily="18" charset="0"/>
                          </a:rPr>
                          <m:t>𝜆</m:t>
                        </m:r>
                        <m:nary>
                          <m:naryPr>
                            <m:chr m:val="∑"/>
                            <m:limLoc m:val="undOvr"/>
                            <m:ctrlPr>
                              <a:rPr lang="en-US" sz="1000" i="1">
                                <a:latin typeface="Cambria Math" panose="02040503050406030204" pitchFamily="18" charset="0"/>
                              </a:rPr>
                            </m:ctrlPr>
                          </m:naryPr>
                          <m:sub>
                            <m:r>
                              <a:rPr lang="en-US" sz="1000" i="1">
                                <a:latin typeface="Cambria Math" panose="02040503050406030204" pitchFamily="18" charset="0"/>
                              </a:rPr>
                              <m:t>𝑗</m:t>
                            </m:r>
                            <m:r>
                              <a:rPr lang="en-US" sz="1000" i="1">
                                <a:latin typeface="Cambria Math" panose="02040503050406030204" pitchFamily="18" charset="0"/>
                              </a:rPr>
                              <m:t>=1</m:t>
                            </m:r>
                          </m:sub>
                          <m:sup>
                            <m:r>
                              <a:rPr lang="en-US" sz="1000" i="1">
                                <a:latin typeface="Cambria Math" panose="02040503050406030204" pitchFamily="18" charset="0"/>
                              </a:rPr>
                              <m:t>𝑚</m:t>
                            </m:r>
                          </m:sup>
                          <m:e>
                            <m:d>
                              <m:dPr>
                                <m:begChr m:val="|"/>
                                <m:endChr m:val="|"/>
                                <m:ctrlPr>
                                  <a:rPr lang="en-US" sz="1000" i="1">
                                    <a:latin typeface="Cambria Math" panose="02040503050406030204" pitchFamily="18" charset="0"/>
                                  </a:rPr>
                                </m:ctrlPr>
                              </m:dPr>
                              <m:e>
                                <m:sSub>
                                  <m:sSubPr>
                                    <m:ctrlPr>
                                      <a:rPr lang="en-US" sz="1000" i="1">
                                        <a:latin typeface="Cambria Math" panose="02040503050406030204" pitchFamily="18" charset="0"/>
                                      </a:rPr>
                                    </m:ctrlPr>
                                  </m:sSubPr>
                                  <m:e>
                                    <m:r>
                                      <a:rPr lang="en-US" sz="1000" i="1">
                                        <a:latin typeface="Cambria Math" panose="02040503050406030204" pitchFamily="18" charset="0"/>
                                      </a:rPr>
                                      <m:t>𝛽</m:t>
                                    </m:r>
                                  </m:e>
                                  <m:sub>
                                    <m:r>
                                      <a:rPr lang="en-US" sz="1000" i="1">
                                        <a:latin typeface="Cambria Math" panose="02040503050406030204" pitchFamily="18" charset="0"/>
                                      </a:rPr>
                                      <m:t>𝑗</m:t>
                                    </m:r>
                                  </m:sub>
                                </m:sSub>
                              </m:e>
                            </m:d>
                          </m:e>
                        </m:nary>
                      </m:oMath>
                    </m:oMathPara>
                  </a14:m>
                  <a:endParaRPr lang="en-US" sz="1000" dirty="0">
                    <a:latin typeface="Times New Roman" panose="02020603050405020304" pitchFamily="18" charset="0"/>
                    <a:cs typeface="Times New Roman" panose="02020603050405020304" pitchFamily="18" charset="0"/>
                  </a:endParaRP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This l1-norm constraint forces some weight values to zero to allow other coefficients to take non-zero values.</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The 10-fold cross validation is conducted to find the optimal lambda value that produces the smallest cross validation squared mean error.</a:t>
                  </a:r>
                </a:p>
              </p:txBody>
            </p:sp>
          </mc:Choice>
          <mc:Fallback xmlns="">
            <p:sp>
              <p:nvSpPr>
                <p:cNvPr id="38" name="TextBox 37">
                  <a:extLst>
                    <a:ext uri="{FF2B5EF4-FFF2-40B4-BE49-F238E27FC236}">
                      <a16:creationId xmlns:a16="http://schemas.microsoft.com/office/drawing/2014/main" id="{B387C17E-3506-5318-9EC3-1C968F5CDE8B}"/>
                    </a:ext>
                  </a:extLst>
                </p:cNvPr>
                <p:cNvSpPr txBox="1">
                  <a:spLocks noRot="1" noChangeAspect="1" noMove="1" noResize="1" noEditPoints="1" noAdjustHandles="1" noChangeArrowheads="1" noChangeShapeType="1" noTextEdit="1"/>
                </p:cNvSpPr>
                <p:nvPr/>
              </p:nvSpPr>
              <p:spPr>
                <a:xfrm>
                  <a:off x="1222105" y="355689"/>
                  <a:ext cx="4491489" cy="242254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1729C4C-6D6B-48B4-2DFE-56E3E6E3F1A8}"/>
                    </a:ext>
                  </a:extLst>
                </p:cNvPr>
                <p:cNvSpPr txBox="1"/>
                <p:nvPr/>
              </p:nvSpPr>
              <p:spPr>
                <a:xfrm>
                  <a:off x="1209937" y="2778235"/>
                  <a:ext cx="4503657" cy="1600624"/>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(b) </a:t>
                  </a:r>
                  <a:r>
                    <a:rPr lang="en-US" sz="1000" b="1" dirty="0">
                      <a:latin typeface="Times New Roman" panose="02020603050405020304" pitchFamily="18" charset="0"/>
                      <a:cs typeface="Times New Roman" panose="02020603050405020304" pitchFamily="18" charset="0"/>
                    </a:rPr>
                    <a:t>Ridge Regression (l2 regularization)</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Loss function = OLS + lambda*summation (squared coefficient values)</a:t>
                  </a:r>
                </a:p>
                <a:p>
                  <a:pPr algn="just"/>
                  <a:endParaRPr lang="en-US" sz="1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cs typeface="Times New Roman" panose="02020603050405020304" pitchFamily="18" charset="0"/>
                          </a:rPr>
                          <m:t>𝑓</m:t>
                        </m:r>
                        <m:d>
                          <m:dPr>
                            <m:ctrlPr>
                              <a:rPr lang="en-US" sz="1000" b="0" i="1" smtClean="0">
                                <a:latin typeface="Cambria Math" panose="02040503050406030204" pitchFamily="18" charset="0"/>
                                <a:cs typeface="Times New Roman" panose="02020603050405020304" pitchFamily="18" charset="0"/>
                              </a:rPr>
                            </m:ctrlPr>
                          </m:dPr>
                          <m:e>
                            <m:r>
                              <a:rPr lang="en-US" sz="1000" b="0" i="1" smtClean="0">
                                <a:latin typeface="Cambria Math" panose="02040503050406030204" pitchFamily="18" charset="0"/>
                                <a:cs typeface="Times New Roman" panose="02020603050405020304" pitchFamily="18" charset="0"/>
                              </a:rPr>
                              <m:t>𝑥</m:t>
                            </m:r>
                          </m:e>
                        </m:d>
                        <m:r>
                          <a:rPr lang="en-US" sz="1000" b="0" i="1" smtClean="0">
                            <a:latin typeface="Cambria Math" panose="02040503050406030204" pitchFamily="18" charset="0"/>
                            <a:cs typeface="Times New Roman" panose="02020603050405020304" pitchFamily="18" charset="0"/>
                          </a:rPr>
                          <m:t>=</m:t>
                        </m:r>
                        <m:r>
                          <a:rPr lang="en-US" sz="1000" b="1" i="1" smtClean="0">
                            <a:latin typeface="Cambria Math" panose="02040503050406030204" pitchFamily="18" charset="0"/>
                            <a:cs typeface="Times New Roman" panose="02020603050405020304" pitchFamily="18" charset="0"/>
                          </a:rPr>
                          <m:t>𝑲</m:t>
                        </m:r>
                        <m:r>
                          <a:rPr lang="en-US" sz="1000" b="1" i="1" smtClean="0">
                            <a:latin typeface="Cambria Math" panose="02040503050406030204" pitchFamily="18" charset="0"/>
                            <a:ea typeface="Cambria Math" panose="02040503050406030204" pitchFamily="18" charset="0"/>
                            <a:cs typeface="Times New Roman" panose="02020603050405020304" pitchFamily="18" charset="0"/>
                          </a:rPr>
                          <m:t>𝜷</m:t>
                        </m:r>
                        <m:r>
                          <a:rPr lang="en-US" sz="1000" b="0" i="1" smtClean="0">
                            <a:latin typeface="Cambria Math" panose="02040503050406030204" pitchFamily="18" charset="0"/>
                            <a:cs typeface="Times New Roman" panose="02020603050405020304" pitchFamily="18" charset="0"/>
                          </a:rPr>
                          <m:t> +</m:t>
                        </m:r>
                        <m:r>
                          <a:rPr lang="en-US" sz="1000" i="1">
                            <a:latin typeface="Cambria Math" panose="02040503050406030204" pitchFamily="18" charset="0"/>
                          </a:rPr>
                          <m:t>𝜆</m:t>
                        </m:r>
                        <m:nary>
                          <m:naryPr>
                            <m:chr m:val="∑"/>
                            <m:limLoc m:val="undOvr"/>
                            <m:ctrlPr>
                              <a:rPr lang="en-US" sz="1000" i="1">
                                <a:latin typeface="Cambria Math" panose="02040503050406030204" pitchFamily="18" charset="0"/>
                              </a:rPr>
                            </m:ctrlPr>
                          </m:naryPr>
                          <m:sub>
                            <m:r>
                              <a:rPr lang="en-US" sz="1000" i="1">
                                <a:latin typeface="Cambria Math" panose="02040503050406030204" pitchFamily="18" charset="0"/>
                              </a:rPr>
                              <m:t>𝑗</m:t>
                            </m:r>
                            <m:r>
                              <a:rPr lang="en-US" sz="1000" i="1">
                                <a:latin typeface="Cambria Math" panose="02040503050406030204" pitchFamily="18" charset="0"/>
                              </a:rPr>
                              <m:t>=1</m:t>
                            </m:r>
                          </m:sub>
                          <m:sup>
                            <m:r>
                              <a:rPr lang="en-US" sz="1000" i="1">
                                <a:latin typeface="Cambria Math" panose="02040503050406030204" pitchFamily="18" charset="0"/>
                              </a:rPr>
                              <m:t>𝑚</m:t>
                            </m:r>
                          </m:sup>
                          <m:e>
                            <m:sSubSup>
                              <m:sSubSupPr>
                                <m:ctrlPr>
                                  <a:rPr lang="en-US" sz="1000" i="1">
                                    <a:latin typeface="Cambria Math" panose="02040503050406030204" pitchFamily="18" charset="0"/>
                                  </a:rPr>
                                </m:ctrlPr>
                              </m:sSubSupPr>
                              <m:e>
                                <m:r>
                                  <a:rPr lang="en-US" sz="1000" i="1">
                                    <a:latin typeface="Cambria Math" panose="02040503050406030204" pitchFamily="18" charset="0"/>
                                  </a:rPr>
                                  <m:t>𝛽</m:t>
                                </m:r>
                              </m:e>
                              <m:sub>
                                <m:r>
                                  <a:rPr lang="en-US" sz="1000" i="1">
                                    <a:latin typeface="Cambria Math" panose="02040503050406030204" pitchFamily="18" charset="0"/>
                                  </a:rPr>
                                  <m:t>𝑗</m:t>
                                </m:r>
                              </m:sub>
                              <m:sup>
                                <m:r>
                                  <a:rPr lang="en-US" sz="1000" i="1">
                                    <a:latin typeface="Cambria Math" panose="02040503050406030204" pitchFamily="18" charset="0"/>
                                  </a:rPr>
                                  <m:t>2</m:t>
                                </m:r>
                              </m:sup>
                            </m:sSubSup>
                          </m:e>
                        </m:nary>
                      </m:oMath>
                    </m:oMathPara>
                  </a14:m>
                  <a:endParaRPr lang="en-US" sz="1000" dirty="0">
                    <a:latin typeface="Times New Roman" panose="02020603050405020304" pitchFamily="18" charset="0"/>
                    <a:cs typeface="Times New Roman" panose="02020603050405020304" pitchFamily="18" charset="0"/>
                  </a:endParaRP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The 10-fold cross validation is conducted to find the optimal lambda value that produces the smallest cross validation squared mean error.</a:t>
                  </a:r>
                </a:p>
              </p:txBody>
            </p:sp>
          </mc:Choice>
          <mc:Fallback xmlns="">
            <p:sp>
              <p:nvSpPr>
                <p:cNvPr id="39" name="TextBox 38">
                  <a:extLst>
                    <a:ext uri="{FF2B5EF4-FFF2-40B4-BE49-F238E27FC236}">
                      <a16:creationId xmlns:a16="http://schemas.microsoft.com/office/drawing/2014/main" id="{F1729C4C-6D6B-48B4-2DFE-56E3E6E3F1A8}"/>
                    </a:ext>
                  </a:extLst>
                </p:cNvPr>
                <p:cNvSpPr txBox="1">
                  <a:spLocks noRot="1" noChangeAspect="1" noMove="1" noResize="1" noEditPoints="1" noAdjustHandles="1" noChangeArrowheads="1" noChangeShapeType="1" noTextEdit="1"/>
                </p:cNvSpPr>
                <p:nvPr/>
              </p:nvSpPr>
              <p:spPr>
                <a:xfrm>
                  <a:off x="1209937" y="2778235"/>
                  <a:ext cx="4503657" cy="1600624"/>
                </a:xfrm>
                <a:prstGeom prst="rect">
                  <a:avLst/>
                </a:prstGeom>
                <a:blipFill>
                  <a:blip r:embed="rId12"/>
                  <a:stretch>
                    <a:fillRect b="-14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3788F40-C4CC-8AE0-F634-5779D63DADFF}"/>
                    </a:ext>
                  </a:extLst>
                </p:cNvPr>
                <p:cNvSpPr txBox="1"/>
                <p:nvPr/>
              </p:nvSpPr>
              <p:spPr>
                <a:xfrm>
                  <a:off x="1209937" y="4452674"/>
                  <a:ext cx="4503657" cy="2063966"/>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(c) </a:t>
                  </a:r>
                  <a:r>
                    <a:rPr lang="en-US" sz="1000" b="1" dirty="0">
                      <a:latin typeface="Times New Roman" panose="02020603050405020304" pitchFamily="18" charset="0"/>
                      <a:cs typeface="Times New Roman" panose="02020603050405020304" pitchFamily="18" charset="0"/>
                    </a:rPr>
                    <a:t>Elastic Net Regression</a:t>
                  </a:r>
                </a:p>
                <a:p>
                  <a:pPr algn="just"/>
                  <a:endParaRPr lang="en-US" sz="1000" b="1"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Elastic Net Regression combines the properties of ridge and lasso regression by penalizing the model using both the l2 norm and the l1 norm. </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Loss function = OLS + alpha * lambda * l1 + (1-alpha)/2 * lambda * l2</a:t>
                  </a:r>
                </a:p>
                <a:p>
                  <a:pPr algn="just"/>
                  <a:endParaRPr lang="en-US" sz="1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cs typeface="Times New Roman" panose="02020603050405020304" pitchFamily="18" charset="0"/>
                          </a:rPr>
                          <m:t>𝑓</m:t>
                        </m:r>
                        <m:d>
                          <m:dPr>
                            <m:ctrlPr>
                              <a:rPr lang="en-US" sz="1000" b="0" i="1" smtClean="0">
                                <a:latin typeface="Cambria Math" panose="02040503050406030204" pitchFamily="18" charset="0"/>
                                <a:cs typeface="Times New Roman" panose="02020603050405020304" pitchFamily="18" charset="0"/>
                              </a:rPr>
                            </m:ctrlPr>
                          </m:dPr>
                          <m:e>
                            <m:r>
                              <a:rPr lang="en-US" sz="1000" b="0" i="1" smtClean="0">
                                <a:latin typeface="Cambria Math" panose="02040503050406030204" pitchFamily="18" charset="0"/>
                                <a:cs typeface="Times New Roman" panose="02020603050405020304" pitchFamily="18" charset="0"/>
                              </a:rPr>
                              <m:t>𝑥</m:t>
                            </m:r>
                          </m:e>
                        </m:d>
                        <m:r>
                          <a:rPr lang="en-US" sz="1000" b="0" i="1" smtClean="0">
                            <a:latin typeface="Cambria Math" panose="02040503050406030204" pitchFamily="18" charset="0"/>
                            <a:cs typeface="Times New Roman" panose="02020603050405020304" pitchFamily="18" charset="0"/>
                          </a:rPr>
                          <m:t>=</m:t>
                        </m:r>
                        <m:r>
                          <a:rPr lang="en-US" sz="1000" b="1" i="1" smtClean="0">
                            <a:latin typeface="Cambria Math" panose="02040503050406030204" pitchFamily="18" charset="0"/>
                            <a:cs typeface="Times New Roman" panose="02020603050405020304" pitchFamily="18" charset="0"/>
                          </a:rPr>
                          <m:t>𝑲</m:t>
                        </m:r>
                        <m:r>
                          <a:rPr lang="en-US" sz="1000" b="1" i="1" smtClean="0">
                            <a:latin typeface="Cambria Math" panose="02040503050406030204" pitchFamily="18" charset="0"/>
                            <a:ea typeface="Cambria Math" panose="02040503050406030204" pitchFamily="18" charset="0"/>
                            <a:cs typeface="Times New Roman" panose="02020603050405020304" pitchFamily="18" charset="0"/>
                          </a:rPr>
                          <m:t>𝜷</m:t>
                        </m:r>
                        <m:r>
                          <a:rPr lang="en-US" sz="1000" b="0" i="1" smtClean="0">
                            <a:latin typeface="Cambria Math" panose="02040503050406030204" pitchFamily="18" charset="0"/>
                            <a:cs typeface="Times New Roman" panose="02020603050405020304" pitchFamily="18" charset="0"/>
                          </a:rPr>
                          <m:t> +</m:t>
                        </m:r>
                        <m:r>
                          <a:rPr lang="en-US" sz="1000" i="1">
                            <a:latin typeface="Cambria Math" panose="02040503050406030204" pitchFamily="18" charset="0"/>
                          </a:rPr>
                          <m:t>𝜆</m:t>
                        </m:r>
                        <m:r>
                          <m:rPr>
                            <m:nor/>
                          </m:rPr>
                          <a:rPr lang="en-US" sz="1000"/>
                          <m:t>(</m:t>
                        </m:r>
                        <m:f>
                          <m:fPr>
                            <m:ctrlPr>
                              <a:rPr lang="en-US" sz="1000" i="1">
                                <a:latin typeface="Cambria Math" panose="02040503050406030204" pitchFamily="18" charset="0"/>
                              </a:rPr>
                            </m:ctrlPr>
                          </m:fPr>
                          <m:num>
                            <m:r>
                              <a:rPr lang="en-US" sz="1000" i="1">
                                <a:latin typeface="Cambria Math" panose="02040503050406030204" pitchFamily="18" charset="0"/>
                              </a:rPr>
                              <m:t>1−</m:t>
                            </m:r>
                            <m:r>
                              <a:rPr lang="en-US" sz="1000" i="1">
                                <a:latin typeface="Cambria Math" panose="02040503050406030204" pitchFamily="18" charset="0"/>
                              </a:rPr>
                              <m:t>𝛼</m:t>
                            </m:r>
                          </m:num>
                          <m:den>
                            <m:r>
                              <a:rPr lang="en-US" sz="1000" i="1">
                                <a:latin typeface="Cambria Math" panose="02040503050406030204" pitchFamily="18" charset="0"/>
                              </a:rPr>
                              <m:t>2</m:t>
                            </m:r>
                          </m:den>
                        </m:f>
                        <m:nary>
                          <m:naryPr>
                            <m:chr m:val="∑"/>
                            <m:limLoc m:val="undOvr"/>
                            <m:ctrlPr>
                              <a:rPr lang="en-US" sz="1000" i="1">
                                <a:latin typeface="Cambria Math" panose="02040503050406030204" pitchFamily="18" charset="0"/>
                              </a:rPr>
                            </m:ctrlPr>
                          </m:naryPr>
                          <m:sub>
                            <m:r>
                              <a:rPr lang="en-US" sz="1000" i="1">
                                <a:latin typeface="Cambria Math" panose="02040503050406030204" pitchFamily="18" charset="0"/>
                              </a:rPr>
                              <m:t>𝑗</m:t>
                            </m:r>
                            <m:r>
                              <a:rPr lang="en-US" sz="1000" i="1">
                                <a:latin typeface="Cambria Math" panose="02040503050406030204" pitchFamily="18" charset="0"/>
                              </a:rPr>
                              <m:t>=1</m:t>
                            </m:r>
                          </m:sub>
                          <m:sup>
                            <m:r>
                              <a:rPr lang="en-US" sz="1000" i="1">
                                <a:latin typeface="Cambria Math" panose="02040503050406030204" pitchFamily="18" charset="0"/>
                              </a:rPr>
                              <m:t>𝑚</m:t>
                            </m:r>
                          </m:sup>
                          <m:e>
                            <m:sSubSup>
                              <m:sSubSupPr>
                                <m:ctrlPr>
                                  <a:rPr lang="en-US" sz="1000" i="1">
                                    <a:latin typeface="Cambria Math" panose="02040503050406030204" pitchFamily="18" charset="0"/>
                                  </a:rPr>
                                </m:ctrlPr>
                              </m:sSubSupPr>
                              <m:e>
                                <m:r>
                                  <a:rPr lang="en-US" sz="1000" i="1">
                                    <a:latin typeface="Cambria Math" panose="02040503050406030204" pitchFamily="18" charset="0"/>
                                  </a:rPr>
                                  <m:t>𝛽</m:t>
                                </m:r>
                              </m:e>
                              <m:sub>
                                <m:r>
                                  <a:rPr lang="en-US" sz="1000" i="1">
                                    <a:latin typeface="Cambria Math" panose="02040503050406030204" pitchFamily="18" charset="0"/>
                                  </a:rPr>
                                  <m:t>𝑗</m:t>
                                </m:r>
                              </m:sub>
                              <m:sup>
                                <m:r>
                                  <a:rPr lang="en-US" sz="1000" i="1">
                                    <a:latin typeface="Cambria Math" panose="02040503050406030204" pitchFamily="18" charset="0"/>
                                  </a:rPr>
                                  <m:t>2</m:t>
                                </m:r>
                              </m:sup>
                            </m:sSubSup>
                          </m:e>
                        </m:nary>
                        <m:r>
                          <m:rPr>
                            <m:nor/>
                          </m:rPr>
                          <a:rPr lang="en-US" sz="1000"/>
                          <m:t> + </m:t>
                        </m:r>
                        <m:r>
                          <a:rPr lang="en-US" sz="1000" i="1">
                            <a:latin typeface="Cambria Math" panose="02040503050406030204" pitchFamily="18" charset="0"/>
                          </a:rPr>
                          <m:t>𝛼</m:t>
                        </m:r>
                        <m:nary>
                          <m:naryPr>
                            <m:chr m:val="∑"/>
                            <m:limLoc m:val="undOvr"/>
                            <m:ctrlPr>
                              <a:rPr lang="en-US" sz="1000" i="1">
                                <a:latin typeface="Cambria Math" panose="02040503050406030204" pitchFamily="18" charset="0"/>
                              </a:rPr>
                            </m:ctrlPr>
                          </m:naryPr>
                          <m:sub>
                            <m:r>
                              <a:rPr lang="en-US" sz="1000" i="1">
                                <a:latin typeface="Cambria Math" panose="02040503050406030204" pitchFamily="18" charset="0"/>
                              </a:rPr>
                              <m:t>𝑗</m:t>
                            </m:r>
                            <m:r>
                              <a:rPr lang="en-US" sz="1000" i="1">
                                <a:latin typeface="Cambria Math" panose="02040503050406030204" pitchFamily="18" charset="0"/>
                              </a:rPr>
                              <m:t>=1</m:t>
                            </m:r>
                          </m:sub>
                          <m:sup>
                            <m:r>
                              <a:rPr lang="en-US" sz="1000" i="1">
                                <a:latin typeface="Cambria Math" panose="02040503050406030204" pitchFamily="18" charset="0"/>
                              </a:rPr>
                              <m:t>𝑚</m:t>
                            </m:r>
                          </m:sup>
                          <m:e>
                            <m:d>
                              <m:dPr>
                                <m:begChr m:val="|"/>
                                <m:endChr m:val="|"/>
                                <m:ctrlPr>
                                  <a:rPr lang="en-US" sz="1000" i="1">
                                    <a:latin typeface="Cambria Math" panose="02040503050406030204" pitchFamily="18" charset="0"/>
                                  </a:rPr>
                                </m:ctrlPr>
                              </m:dPr>
                              <m:e>
                                <m:sSub>
                                  <m:sSubPr>
                                    <m:ctrlPr>
                                      <a:rPr lang="en-US" sz="1000" i="1">
                                        <a:latin typeface="Cambria Math" panose="02040503050406030204" pitchFamily="18" charset="0"/>
                                      </a:rPr>
                                    </m:ctrlPr>
                                  </m:sSubPr>
                                  <m:e>
                                    <m:r>
                                      <a:rPr lang="en-US" sz="1000" i="1">
                                        <a:latin typeface="Cambria Math" panose="02040503050406030204" pitchFamily="18" charset="0"/>
                                      </a:rPr>
                                      <m:t>𝛽</m:t>
                                    </m:r>
                                  </m:e>
                                  <m:sub>
                                    <m:r>
                                      <a:rPr lang="en-US" sz="1000" i="1">
                                        <a:latin typeface="Cambria Math" panose="02040503050406030204" pitchFamily="18" charset="0"/>
                                      </a:rPr>
                                      <m:t>𝑗</m:t>
                                    </m:r>
                                  </m:sub>
                                </m:sSub>
                              </m:e>
                            </m:d>
                          </m:e>
                        </m:nary>
                        <m:r>
                          <m:rPr>
                            <m:nor/>
                          </m:rPr>
                          <a:rPr lang="en-US" sz="1000"/>
                          <m:t>)</m:t>
                        </m:r>
                      </m:oMath>
                    </m:oMathPara>
                  </a14:m>
                  <a:endParaRPr lang="en-US" sz="1000" dirty="0">
                    <a:latin typeface="Times New Roman" panose="02020603050405020304" pitchFamily="18" charset="0"/>
                    <a:cs typeface="Times New Roman" panose="02020603050405020304" pitchFamily="18" charset="0"/>
                  </a:endParaRP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The 10-fold cross validation is conducted to find the optimal alpha value and its associated lambda value that produces the smallest cross validation squared mean error.</a:t>
                  </a:r>
                </a:p>
              </p:txBody>
            </p:sp>
          </mc:Choice>
          <mc:Fallback xmlns="">
            <p:sp>
              <p:nvSpPr>
                <p:cNvPr id="40" name="TextBox 39">
                  <a:extLst>
                    <a:ext uri="{FF2B5EF4-FFF2-40B4-BE49-F238E27FC236}">
                      <a16:creationId xmlns:a16="http://schemas.microsoft.com/office/drawing/2014/main" id="{A3788F40-C4CC-8AE0-F634-5779D63DADFF}"/>
                    </a:ext>
                  </a:extLst>
                </p:cNvPr>
                <p:cNvSpPr txBox="1">
                  <a:spLocks noRot="1" noChangeAspect="1" noMove="1" noResize="1" noEditPoints="1" noAdjustHandles="1" noChangeArrowheads="1" noChangeShapeType="1" noTextEdit="1"/>
                </p:cNvSpPr>
                <p:nvPr/>
              </p:nvSpPr>
              <p:spPr>
                <a:xfrm>
                  <a:off x="1209937" y="4452674"/>
                  <a:ext cx="4503657" cy="2063966"/>
                </a:xfrm>
                <a:prstGeom prst="rect">
                  <a:avLst/>
                </a:prstGeom>
                <a:blipFill>
                  <a:blip r:embed="rId13"/>
                  <a:stretch>
                    <a:fillRect b="-11656"/>
                  </a:stretch>
                </a:blipFill>
              </p:spPr>
              <p:txBody>
                <a:bodyPr/>
                <a:lstStyle/>
                <a:p>
                  <a:r>
                    <a:rPr lang="en-US">
                      <a:noFill/>
                    </a:rPr>
                    <a:t> </a:t>
                  </a:r>
                </a:p>
              </p:txBody>
            </p:sp>
          </mc:Fallback>
        </mc:AlternateContent>
      </p:grpSp>
    </p:spTree>
    <p:extLst>
      <p:ext uri="{BB962C8B-B14F-4D97-AF65-F5344CB8AC3E}">
        <p14:creationId xmlns:p14="http://schemas.microsoft.com/office/powerpoint/2010/main" val="793946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8">
            <a:extLst>
              <a:ext uri="{FF2B5EF4-FFF2-40B4-BE49-F238E27FC236}">
                <a16:creationId xmlns:a16="http://schemas.microsoft.com/office/drawing/2014/main" id="{CB84A46C-37A2-46F7-232A-F9A0C0BABC8B}"/>
              </a:ext>
            </a:extLst>
          </p:cNvPr>
          <p:cNvGraphicFramePr>
            <a:graphicFrameLocks noGrp="1"/>
          </p:cNvGraphicFramePr>
          <p:nvPr>
            <p:extLst>
              <p:ext uri="{D42A27DB-BD31-4B8C-83A1-F6EECF244321}">
                <p14:modId xmlns:p14="http://schemas.microsoft.com/office/powerpoint/2010/main" val="2167235364"/>
              </p:ext>
            </p:extLst>
          </p:nvPr>
        </p:nvGraphicFramePr>
        <p:xfrm>
          <a:off x="337309" y="1389369"/>
          <a:ext cx="3128905" cy="3314084"/>
        </p:xfrm>
        <a:graphic>
          <a:graphicData uri="http://schemas.openxmlformats.org/drawingml/2006/table">
            <a:tbl>
              <a:tblPr firstRow="1" bandRow="1">
                <a:tableStyleId>{5940675A-B579-460E-94D1-54222C63F5DA}</a:tableStyleId>
              </a:tblPr>
              <a:tblGrid>
                <a:gridCol w="2091884">
                  <a:extLst>
                    <a:ext uri="{9D8B030D-6E8A-4147-A177-3AD203B41FA5}">
                      <a16:colId xmlns:a16="http://schemas.microsoft.com/office/drawing/2014/main" val="2968293233"/>
                    </a:ext>
                  </a:extLst>
                </a:gridCol>
                <a:gridCol w="1037021">
                  <a:extLst>
                    <a:ext uri="{9D8B030D-6E8A-4147-A177-3AD203B41FA5}">
                      <a16:colId xmlns:a16="http://schemas.microsoft.com/office/drawing/2014/main" val="3364369880"/>
                    </a:ext>
                  </a:extLst>
                </a:gridCol>
              </a:tblGrid>
              <a:tr h="258415">
                <a:tc>
                  <a:txBody>
                    <a:bodyPr/>
                    <a:lstStyle/>
                    <a:p>
                      <a:pPr algn="ctr"/>
                      <a:r>
                        <a:rPr lang="en-US" sz="1200" b="1" dirty="0">
                          <a:latin typeface="Times New Roman" panose="02020603050405020304" pitchFamily="18" charset="0"/>
                          <a:cs typeface="Times New Roman" panose="02020603050405020304" pitchFamily="18" charset="0"/>
                        </a:rPr>
                        <a:t>Land cover</a:t>
                      </a:r>
                    </a:p>
                  </a:txBody>
                  <a:tcPr/>
                </a:tc>
                <a:tc>
                  <a:txBody>
                    <a:bodyPr/>
                    <a:lstStyle/>
                    <a:p>
                      <a:pPr algn="ctr"/>
                      <a:r>
                        <a:rPr lang="en-US" sz="1200" b="1" dirty="0">
                          <a:latin typeface="Times New Roman" panose="02020603050405020304" pitchFamily="18" charset="0"/>
                          <a:cs typeface="Times New Roman" panose="02020603050405020304" pitchFamily="18" charset="0"/>
                        </a:rPr>
                        <a:t>Coefficient</a:t>
                      </a:r>
                    </a:p>
                  </a:txBody>
                  <a:tcPr/>
                </a:tc>
                <a:extLst>
                  <a:ext uri="{0D108BD9-81ED-4DB2-BD59-A6C34878D82A}">
                    <a16:rowId xmlns:a16="http://schemas.microsoft.com/office/drawing/2014/main" val="1524062929"/>
                  </a:ext>
                </a:extLst>
              </a:tr>
              <a:tr h="258415">
                <a:tc>
                  <a:txBody>
                    <a:bodyPr/>
                    <a:lstStyle/>
                    <a:p>
                      <a:pPr algn="ctr"/>
                      <a:r>
                        <a:rPr lang="en-US" sz="1200" dirty="0">
                          <a:latin typeface="Times New Roman" panose="02020603050405020304" pitchFamily="18" charset="0"/>
                          <a:cs typeface="Times New Roman" panose="02020603050405020304" pitchFamily="18" charset="0"/>
                        </a:rPr>
                        <a:t>Intercept</a:t>
                      </a:r>
                    </a:p>
                  </a:txBody>
                  <a:tcPr/>
                </a:tc>
                <a:tc>
                  <a:txBody>
                    <a:bodyPr/>
                    <a:lstStyle/>
                    <a:p>
                      <a:pPr algn="ctr"/>
                      <a:r>
                        <a:rPr lang="en-US" sz="1200" dirty="0">
                          <a:latin typeface="Times New Roman" panose="02020603050405020304" pitchFamily="18" charset="0"/>
                          <a:cs typeface="Times New Roman" panose="02020603050405020304" pitchFamily="18" charset="0"/>
                        </a:rPr>
                        <a:t>24.58</a:t>
                      </a:r>
                    </a:p>
                  </a:txBody>
                  <a:tcPr/>
                </a:tc>
                <a:extLst>
                  <a:ext uri="{0D108BD9-81ED-4DB2-BD59-A6C34878D82A}">
                    <a16:rowId xmlns:a16="http://schemas.microsoft.com/office/drawing/2014/main" val="2851064121"/>
                  </a:ext>
                </a:extLst>
              </a:tr>
              <a:tr h="285344">
                <a:tc>
                  <a:txBody>
                    <a:bodyPr/>
                    <a:lstStyle/>
                    <a:p>
                      <a:pPr algn="ctr"/>
                      <a:r>
                        <a:rPr lang="en-US" sz="1200" dirty="0">
                          <a:solidFill>
                            <a:srgbClr val="C00000"/>
                          </a:solidFill>
                          <a:latin typeface="Times New Roman" panose="02020603050405020304" pitchFamily="18" charset="0"/>
                          <a:cs typeface="Times New Roman" panose="02020603050405020304" pitchFamily="18" charset="0"/>
                        </a:rPr>
                        <a:t>Developed open space</a:t>
                      </a:r>
                    </a:p>
                  </a:txBody>
                  <a:tcPr/>
                </a:tc>
                <a:tc>
                  <a:txBody>
                    <a:bodyPr/>
                    <a:lstStyle/>
                    <a:p>
                      <a:pPr algn="ctr"/>
                      <a:r>
                        <a:rPr lang="en-US" sz="1200" dirty="0">
                          <a:solidFill>
                            <a:srgbClr val="C00000"/>
                          </a:solidFill>
                          <a:latin typeface="Times New Roman" panose="02020603050405020304" pitchFamily="18" charset="0"/>
                          <a:cs typeface="Times New Roman" panose="02020603050405020304" pitchFamily="18" charset="0"/>
                        </a:rPr>
                        <a:t>0.18</a:t>
                      </a:r>
                    </a:p>
                  </a:txBody>
                  <a:tcPr/>
                </a:tc>
                <a:extLst>
                  <a:ext uri="{0D108BD9-81ED-4DB2-BD59-A6C34878D82A}">
                    <a16:rowId xmlns:a16="http://schemas.microsoft.com/office/drawing/2014/main" val="1455138475"/>
                  </a:ext>
                </a:extLst>
              </a:tr>
              <a:tr h="354300">
                <a:tc>
                  <a:txBody>
                    <a:bodyPr/>
                    <a:lstStyle/>
                    <a:p>
                      <a:pPr algn="ctr"/>
                      <a:r>
                        <a:rPr lang="en-US" sz="1200" dirty="0">
                          <a:solidFill>
                            <a:srgbClr val="C00000"/>
                          </a:solidFill>
                          <a:latin typeface="Times New Roman" panose="02020603050405020304" pitchFamily="18" charset="0"/>
                          <a:cs typeface="Times New Roman" panose="02020603050405020304" pitchFamily="18" charset="0"/>
                        </a:rPr>
                        <a:t>Developed low intensity</a:t>
                      </a:r>
                    </a:p>
                  </a:txBody>
                  <a:tcPr/>
                </a:tc>
                <a:tc>
                  <a:txBody>
                    <a:bodyPr/>
                    <a:lstStyle/>
                    <a:p>
                      <a:pPr algn="ctr"/>
                      <a:r>
                        <a:rPr lang="en-US" sz="1200" dirty="0">
                          <a:solidFill>
                            <a:srgbClr val="C00000"/>
                          </a:solidFill>
                          <a:latin typeface="Times New Roman" panose="02020603050405020304" pitchFamily="18" charset="0"/>
                          <a:cs typeface="Times New Roman" panose="02020603050405020304" pitchFamily="18" charset="0"/>
                        </a:rPr>
                        <a:t>1.87</a:t>
                      </a:r>
                    </a:p>
                  </a:txBody>
                  <a:tcPr/>
                </a:tc>
                <a:extLst>
                  <a:ext uri="{0D108BD9-81ED-4DB2-BD59-A6C34878D82A}">
                    <a16:rowId xmlns:a16="http://schemas.microsoft.com/office/drawing/2014/main" val="2664467226"/>
                  </a:ext>
                </a:extLst>
              </a:tr>
              <a:tr h="354300">
                <a:tc>
                  <a:txBody>
                    <a:bodyPr/>
                    <a:lstStyle/>
                    <a:p>
                      <a:pPr algn="ctr"/>
                      <a:r>
                        <a:rPr lang="en-US" sz="1200" dirty="0">
                          <a:solidFill>
                            <a:srgbClr val="C00000"/>
                          </a:solidFill>
                          <a:latin typeface="Times New Roman" panose="02020603050405020304" pitchFamily="18" charset="0"/>
                          <a:cs typeface="Times New Roman" panose="02020603050405020304" pitchFamily="18" charset="0"/>
                        </a:rPr>
                        <a:t>Developed medium intensity</a:t>
                      </a:r>
                    </a:p>
                  </a:txBody>
                  <a:tcPr/>
                </a:tc>
                <a:tc>
                  <a:txBody>
                    <a:bodyPr/>
                    <a:lstStyle/>
                    <a:p>
                      <a:pPr algn="ctr"/>
                      <a:r>
                        <a:rPr lang="en-US" sz="1200" dirty="0">
                          <a:solidFill>
                            <a:srgbClr val="C00000"/>
                          </a:solidFill>
                          <a:latin typeface="Times New Roman" panose="02020603050405020304" pitchFamily="18" charset="0"/>
                          <a:cs typeface="Times New Roman" panose="02020603050405020304" pitchFamily="18" charset="0"/>
                        </a:rPr>
                        <a:t>1.49</a:t>
                      </a:r>
                    </a:p>
                  </a:txBody>
                  <a:tcPr/>
                </a:tc>
                <a:extLst>
                  <a:ext uri="{0D108BD9-81ED-4DB2-BD59-A6C34878D82A}">
                    <a16:rowId xmlns:a16="http://schemas.microsoft.com/office/drawing/2014/main" val="932998234"/>
                  </a:ext>
                </a:extLst>
              </a:tr>
              <a:tr h="354300">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Developed high intensity</a:t>
                      </a: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-1.87</a:t>
                      </a:r>
                    </a:p>
                  </a:txBody>
                  <a:tcPr/>
                </a:tc>
                <a:extLst>
                  <a:ext uri="{0D108BD9-81ED-4DB2-BD59-A6C34878D82A}">
                    <a16:rowId xmlns:a16="http://schemas.microsoft.com/office/drawing/2014/main" val="526079065"/>
                  </a:ext>
                </a:extLst>
              </a:tr>
              <a:tr h="354300">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Shrub</a:t>
                      </a: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-1.48</a:t>
                      </a:r>
                    </a:p>
                  </a:txBody>
                  <a:tcPr/>
                </a:tc>
                <a:extLst>
                  <a:ext uri="{0D108BD9-81ED-4DB2-BD59-A6C34878D82A}">
                    <a16:rowId xmlns:a16="http://schemas.microsoft.com/office/drawing/2014/main" val="3032850732"/>
                  </a:ext>
                </a:extLst>
              </a:tr>
              <a:tr h="354300">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Grassland</a:t>
                      </a: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-0.41</a:t>
                      </a:r>
                    </a:p>
                  </a:txBody>
                  <a:tcPr/>
                </a:tc>
                <a:extLst>
                  <a:ext uri="{0D108BD9-81ED-4DB2-BD59-A6C34878D82A}">
                    <a16:rowId xmlns:a16="http://schemas.microsoft.com/office/drawing/2014/main" val="1299286195"/>
                  </a:ext>
                </a:extLst>
              </a:tr>
              <a:tr h="354300">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Barren</a:t>
                      </a: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-0.2</a:t>
                      </a:r>
                    </a:p>
                  </a:txBody>
                  <a:tcPr/>
                </a:tc>
                <a:extLst>
                  <a:ext uri="{0D108BD9-81ED-4DB2-BD59-A6C34878D82A}">
                    <a16:rowId xmlns:a16="http://schemas.microsoft.com/office/drawing/2014/main" val="829657367"/>
                  </a:ext>
                </a:extLst>
              </a:tr>
              <a:tr h="354300">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Cultivated crops</a:t>
                      </a: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0.18</a:t>
                      </a:r>
                    </a:p>
                  </a:txBody>
                  <a:tcPr/>
                </a:tc>
                <a:extLst>
                  <a:ext uri="{0D108BD9-81ED-4DB2-BD59-A6C34878D82A}">
                    <a16:rowId xmlns:a16="http://schemas.microsoft.com/office/drawing/2014/main" val="1492320727"/>
                  </a:ext>
                </a:extLst>
              </a:tr>
            </a:tbl>
          </a:graphicData>
        </a:graphic>
      </p:graphicFrame>
      <p:graphicFrame>
        <p:nvGraphicFramePr>
          <p:cNvPr id="5" name="Table 8">
            <a:extLst>
              <a:ext uri="{FF2B5EF4-FFF2-40B4-BE49-F238E27FC236}">
                <a16:creationId xmlns:a16="http://schemas.microsoft.com/office/drawing/2014/main" id="{AA9A697C-5513-B196-23AA-0ED8CCD84937}"/>
              </a:ext>
            </a:extLst>
          </p:cNvPr>
          <p:cNvGraphicFramePr>
            <a:graphicFrameLocks noGrp="1"/>
          </p:cNvGraphicFramePr>
          <p:nvPr>
            <p:extLst>
              <p:ext uri="{D42A27DB-BD31-4B8C-83A1-F6EECF244321}">
                <p14:modId xmlns:p14="http://schemas.microsoft.com/office/powerpoint/2010/main" val="1169888680"/>
              </p:ext>
            </p:extLst>
          </p:nvPr>
        </p:nvGraphicFramePr>
        <p:xfrm>
          <a:off x="4359960" y="1389370"/>
          <a:ext cx="3128905" cy="3668384"/>
        </p:xfrm>
        <a:graphic>
          <a:graphicData uri="http://schemas.openxmlformats.org/drawingml/2006/table">
            <a:tbl>
              <a:tblPr firstRow="1" bandRow="1">
                <a:tableStyleId>{5940675A-B579-460E-94D1-54222C63F5DA}</a:tableStyleId>
              </a:tblPr>
              <a:tblGrid>
                <a:gridCol w="2091884">
                  <a:extLst>
                    <a:ext uri="{9D8B030D-6E8A-4147-A177-3AD203B41FA5}">
                      <a16:colId xmlns:a16="http://schemas.microsoft.com/office/drawing/2014/main" val="2968293233"/>
                    </a:ext>
                  </a:extLst>
                </a:gridCol>
                <a:gridCol w="1037021">
                  <a:extLst>
                    <a:ext uri="{9D8B030D-6E8A-4147-A177-3AD203B41FA5}">
                      <a16:colId xmlns:a16="http://schemas.microsoft.com/office/drawing/2014/main" val="3364369880"/>
                    </a:ext>
                  </a:extLst>
                </a:gridCol>
              </a:tblGrid>
              <a:tr h="258415">
                <a:tc>
                  <a:txBody>
                    <a:bodyPr/>
                    <a:lstStyle/>
                    <a:p>
                      <a:pPr algn="ctr"/>
                      <a:r>
                        <a:rPr lang="en-US" sz="1200" b="1" dirty="0">
                          <a:latin typeface="Times New Roman" panose="02020603050405020304" pitchFamily="18" charset="0"/>
                          <a:cs typeface="Times New Roman" panose="02020603050405020304" pitchFamily="18" charset="0"/>
                        </a:rPr>
                        <a:t>Land cover</a:t>
                      </a:r>
                    </a:p>
                  </a:txBody>
                  <a:tcPr/>
                </a:tc>
                <a:tc>
                  <a:txBody>
                    <a:bodyPr/>
                    <a:lstStyle/>
                    <a:p>
                      <a:pPr algn="ctr"/>
                      <a:r>
                        <a:rPr lang="en-US" sz="1200" b="1" dirty="0">
                          <a:latin typeface="Times New Roman" panose="02020603050405020304" pitchFamily="18" charset="0"/>
                          <a:cs typeface="Times New Roman" panose="02020603050405020304" pitchFamily="18" charset="0"/>
                        </a:rPr>
                        <a:t>Coefficient</a:t>
                      </a:r>
                    </a:p>
                  </a:txBody>
                  <a:tcPr/>
                </a:tc>
                <a:extLst>
                  <a:ext uri="{0D108BD9-81ED-4DB2-BD59-A6C34878D82A}">
                    <a16:rowId xmlns:a16="http://schemas.microsoft.com/office/drawing/2014/main" val="1524062929"/>
                  </a:ext>
                </a:extLst>
              </a:tr>
              <a:tr h="258415">
                <a:tc>
                  <a:txBody>
                    <a:bodyPr/>
                    <a:lstStyle/>
                    <a:p>
                      <a:pPr algn="ctr"/>
                      <a:r>
                        <a:rPr lang="en-US" sz="1200" dirty="0">
                          <a:latin typeface="Times New Roman" panose="02020603050405020304" pitchFamily="18" charset="0"/>
                          <a:cs typeface="Times New Roman" panose="02020603050405020304" pitchFamily="18" charset="0"/>
                        </a:rPr>
                        <a:t>Intercept</a:t>
                      </a:r>
                    </a:p>
                  </a:txBody>
                  <a:tcPr/>
                </a:tc>
                <a:tc>
                  <a:txBody>
                    <a:bodyPr/>
                    <a:lstStyle/>
                    <a:p>
                      <a:pPr algn="ctr"/>
                      <a:r>
                        <a:rPr lang="en-US" sz="1200" dirty="0">
                          <a:latin typeface="Times New Roman" panose="02020603050405020304" pitchFamily="18" charset="0"/>
                          <a:cs typeface="Times New Roman" panose="02020603050405020304" pitchFamily="18" charset="0"/>
                        </a:rPr>
                        <a:t>27.21</a:t>
                      </a:r>
                    </a:p>
                  </a:txBody>
                  <a:tcPr/>
                </a:tc>
                <a:extLst>
                  <a:ext uri="{0D108BD9-81ED-4DB2-BD59-A6C34878D82A}">
                    <a16:rowId xmlns:a16="http://schemas.microsoft.com/office/drawing/2014/main" val="2851064121"/>
                  </a:ext>
                </a:extLst>
              </a:tr>
              <a:tr h="285344">
                <a:tc>
                  <a:txBody>
                    <a:bodyPr/>
                    <a:lstStyle/>
                    <a:p>
                      <a:pPr algn="ctr"/>
                      <a:r>
                        <a:rPr lang="en-US" sz="1200" dirty="0">
                          <a:solidFill>
                            <a:srgbClr val="C00000"/>
                          </a:solidFill>
                          <a:latin typeface="Times New Roman" panose="02020603050405020304" pitchFamily="18" charset="0"/>
                          <a:cs typeface="Times New Roman" panose="02020603050405020304" pitchFamily="18" charset="0"/>
                        </a:rPr>
                        <a:t>Developed open space</a:t>
                      </a:r>
                    </a:p>
                  </a:txBody>
                  <a:tcPr/>
                </a:tc>
                <a:tc>
                  <a:txBody>
                    <a:bodyPr/>
                    <a:lstStyle/>
                    <a:p>
                      <a:pPr algn="ctr"/>
                      <a:r>
                        <a:rPr lang="en-US" sz="1200" dirty="0">
                          <a:solidFill>
                            <a:srgbClr val="C00000"/>
                          </a:solidFill>
                          <a:latin typeface="Times New Roman" panose="02020603050405020304" pitchFamily="18" charset="0"/>
                          <a:cs typeface="Times New Roman" panose="02020603050405020304" pitchFamily="18" charset="0"/>
                        </a:rPr>
                        <a:t>0.28</a:t>
                      </a:r>
                    </a:p>
                  </a:txBody>
                  <a:tcPr/>
                </a:tc>
                <a:extLst>
                  <a:ext uri="{0D108BD9-81ED-4DB2-BD59-A6C34878D82A}">
                    <a16:rowId xmlns:a16="http://schemas.microsoft.com/office/drawing/2014/main" val="1455138475"/>
                  </a:ext>
                </a:extLst>
              </a:tr>
              <a:tr h="354300">
                <a:tc>
                  <a:txBody>
                    <a:bodyPr/>
                    <a:lstStyle/>
                    <a:p>
                      <a:pPr algn="ctr"/>
                      <a:r>
                        <a:rPr lang="en-US" sz="1200" dirty="0">
                          <a:solidFill>
                            <a:srgbClr val="C00000"/>
                          </a:solidFill>
                          <a:latin typeface="Times New Roman" panose="02020603050405020304" pitchFamily="18" charset="0"/>
                          <a:cs typeface="Times New Roman" panose="02020603050405020304" pitchFamily="18" charset="0"/>
                        </a:rPr>
                        <a:t>Developed low intensity</a:t>
                      </a:r>
                    </a:p>
                  </a:txBody>
                  <a:tcPr/>
                </a:tc>
                <a:tc>
                  <a:txBody>
                    <a:bodyPr/>
                    <a:lstStyle/>
                    <a:p>
                      <a:pPr algn="ctr"/>
                      <a:r>
                        <a:rPr lang="en-US" sz="1200" dirty="0">
                          <a:solidFill>
                            <a:srgbClr val="C00000"/>
                          </a:solidFill>
                          <a:latin typeface="Times New Roman" panose="02020603050405020304" pitchFamily="18" charset="0"/>
                          <a:cs typeface="Times New Roman" panose="02020603050405020304" pitchFamily="18" charset="0"/>
                        </a:rPr>
                        <a:t>1.73</a:t>
                      </a:r>
                    </a:p>
                  </a:txBody>
                  <a:tcPr/>
                </a:tc>
                <a:extLst>
                  <a:ext uri="{0D108BD9-81ED-4DB2-BD59-A6C34878D82A}">
                    <a16:rowId xmlns:a16="http://schemas.microsoft.com/office/drawing/2014/main" val="2664467226"/>
                  </a:ext>
                </a:extLst>
              </a:tr>
              <a:tr h="354300">
                <a:tc>
                  <a:txBody>
                    <a:bodyPr/>
                    <a:lstStyle/>
                    <a:p>
                      <a:pPr algn="ctr"/>
                      <a:r>
                        <a:rPr lang="en-US" sz="1200" dirty="0">
                          <a:solidFill>
                            <a:srgbClr val="C00000"/>
                          </a:solidFill>
                          <a:latin typeface="Times New Roman" panose="02020603050405020304" pitchFamily="18" charset="0"/>
                          <a:cs typeface="Times New Roman" panose="02020603050405020304" pitchFamily="18" charset="0"/>
                        </a:rPr>
                        <a:t>Developed medium intensity</a:t>
                      </a:r>
                    </a:p>
                  </a:txBody>
                  <a:tcPr/>
                </a:tc>
                <a:tc>
                  <a:txBody>
                    <a:bodyPr/>
                    <a:lstStyle/>
                    <a:p>
                      <a:pPr algn="ctr"/>
                      <a:r>
                        <a:rPr lang="en-US" sz="1200" dirty="0">
                          <a:solidFill>
                            <a:srgbClr val="C00000"/>
                          </a:solidFill>
                          <a:latin typeface="Times New Roman" panose="02020603050405020304" pitchFamily="18" charset="0"/>
                          <a:cs typeface="Times New Roman" panose="02020603050405020304" pitchFamily="18" charset="0"/>
                        </a:rPr>
                        <a:t>1.15</a:t>
                      </a:r>
                    </a:p>
                  </a:txBody>
                  <a:tcPr/>
                </a:tc>
                <a:extLst>
                  <a:ext uri="{0D108BD9-81ED-4DB2-BD59-A6C34878D82A}">
                    <a16:rowId xmlns:a16="http://schemas.microsoft.com/office/drawing/2014/main" val="932998234"/>
                  </a:ext>
                </a:extLst>
              </a:tr>
              <a:tr h="354300">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Developed high intensity</a:t>
                      </a: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-1.46</a:t>
                      </a:r>
                    </a:p>
                  </a:txBody>
                  <a:tcPr/>
                </a:tc>
                <a:extLst>
                  <a:ext uri="{0D108BD9-81ED-4DB2-BD59-A6C34878D82A}">
                    <a16:rowId xmlns:a16="http://schemas.microsoft.com/office/drawing/2014/main" val="526079065"/>
                  </a:ext>
                </a:extLst>
              </a:tr>
              <a:tr h="354300">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Shrub</a:t>
                      </a: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-1.38</a:t>
                      </a:r>
                    </a:p>
                  </a:txBody>
                  <a:tcPr/>
                </a:tc>
                <a:extLst>
                  <a:ext uri="{0D108BD9-81ED-4DB2-BD59-A6C34878D82A}">
                    <a16:rowId xmlns:a16="http://schemas.microsoft.com/office/drawing/2014/main" val="3032850732"/>
                  </a:ext>
                </a:extLst>
              </a:tr>
              <a:tr h="354300">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Grassland</a:t>
                      </a: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-0.33</a:t>
                      </a:r>
                    </a:p>
                  </a:txBody>
                  <a:tcPr/>
                </a:tc>
                <a:extLst>
                  <a:ext uri="{0D108BD9-81ED-4DB2-BD59-A6C34878D82A}">
                    <a16:rowId xmlns:a16="http://schemas.microsoft.com/office/drawing/2014/main" val="1299286195"/>
                  </a:ext>
                </a:extLst>
              </a:tr>
              <a:tr h="354300">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Barren</a:t>
                      </a: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-0.22</a:t>
                      </a:r>
                    </a:p>
                  </a:txBody>
                  <a:tcPr/>
                </a:tc>
                <a:extLst>
                  <a:ext uri="{0D108BD9-81ED-4DB2-BD59-A6C34878D82A}">
                    <a16:rowId xmlns:a16="http://schemas.microsoft.com/office/drawing/2014/main" val="829657367"/>
                  </a:ext>
                </a:extLst>
              </a:tr>
              <a:tr h="354300">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Cultivated crops</a:t>
                      </a: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0.17</a:t>
                      </a:r>
                    </a:p>
                  </a:txBody>
                  <a:tcPr/>
                </a:tc>
                <a:extLst>
                  <a:ext uri="{0D108BD9-81ED-4DB2-BD59-A6C34878D82A}">
                    <a16:rowId xmlns:a16="http://schemas.microsoft.com/office/drawing/2014/main" val="1492320727"/>
                  </a:ext>
                </a:extLst>
              </a:tr>
              <a:tr h="354300">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Woody wetlands</a:t>
                      </a: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-0.4</a:t>
                      </a:r>
                    </a:p>
                  </a:txBody>
                  <a:tcPr/>
                </a:tc>
                <a:extLst>
                  <a:ext uri="{0D108BD9-81ED-4DB2-BD59-A6C34878D82A}">
                    <a16:rowId xmlns:a16="http://schemas.microsoft.com/office/drawing/2014/main" val="3918897206"/>
                  </a:ext>
                </a:extLst>
              </a:tr>
            </a:tbl>
          </a:graphicData>
        </a:graphic>
      </p:graphicFrame>
      <p:graphicFrame>
        <p:nvGraphicFramePr>
          <p:cNvPr id="6" name="Table 8">
            <a:extLst>
              <a:ext uri="{FF2B5EF4-FFF2-40B4-BE49-F238E27FC236}">
                <a16:creationId xmlns:a16="http://schemas.microsoft.com/office/drawing/2014/main" id="{F08BCBEC-6924-5673-29F6-B697A71DC05E}"/>
              </a:ext>
            </a:extLst>
          </p:cNvPr>
          <p:cNvGraphicFramePr>
            <a:graphicFrameLocks noGrp="1"/>
          </p:cNvGraphicFramePr>
          <p:nvPr>
            <p:extLst>
              <p:ext uri="{D42A27DB-BD31-4B8C-83A1-F6EECF244321}">
                <p14:modId xmlns:p14="http://schemas.microsoft.com/office/powerpoint/2010/main" val="3606564545"/>
              </p:ext>
            </p:extLst>
          </p:nvPr>
        </p:nvGraphicFramePr>
        <p:xfrm>
          <a:off x="8382612" y="1389369"/>
          <a:ext cx="3128905" cy="3314084"/>
        </p:xfrm>
        <a:graphic>
          <a:graphicData uri="http://schemas.openxmlformats.org/drawingml/2006/table">
            <a:tbl>
              <a:tblPr firstRow="1" bandRow="1">
                <a:tableStyleId>{5940675A-B579-460E-94D1-54222C63F5DA}</a:tableStyleId>
              </a:tblPr>
              <a:tblGrid>
                <a:gridCol w="2091884">
                  <a:extLst>
                    <a:ext uri="{9D8B030D-6E8A-4147-A177-3AD203B41FA5}">
                      <a16:colId xmlns:a16="http://schemas.microsoft.com/office/drawing/2014/main" val="2968293233"/>
                    </a:ext>
                  </a:extLst>
                </a:gridCol>
                <a:gridCol w="1037021">
                  <a:extLst>
                    <a:ext uri="{9D8B030D-6E8A-4147-A177-3AD203B41FA5}">
                      <a16:colId xmlns:a16="http://schemas.microsoft.com/office/drawing/2014/main" val="3364369880"/>
                    </a:ext>
                  </a:extLst>
                </a:gridCol>
              </a:tblGrid>
              <a:tr h="258415">
                <a:tc>
                  <a:txBody>
                    <a:bodyPr/>
                    <a:lstStyle/>
                    <a:p>
                      <a:pPr algn="ctr"/>
                      <a:r>
                        <a:rPr lang="en-US" sz="1200" b="1" dirty="0">
                          <a:latin typeface="Times New Roman" panose="02020603050405020304" pitchFamily="18" charset="0"/>
                          <a:cs typeface="Times New Roman" panose="02020603050405020304" pitchFamily="18" charset="0"/>
                        </a:rPr>
                        <a:t>Land cover</a:t>
                      </a:r>
                    </a:p>
                  </a:txBody>
                  <a:tcPr/>
                </a:tc>
                <a:tc>
                  <a:txBody>
                    <a:bodyPr/>
                    <a:lstStyle/>
                    <a:p>
                      <a:pPr algn="ctr"/>
                      <a:r>
                        <a:rPr lang="en-US" sz="1200" b="1" dirty="0">
                          <a:latin typeface="Times New Roman" panose="02020603050405020304" pitchFamily="18" charset="0"/>
                          <a:cs typeface="Times New Roman" panose="02020603050405020304" pitchFamily="18" charset="0"/>
                        </a:rPr>
                        <a:t>Coefficient</a:t>
                      </a:r>
                    </a:p>
                  </a:txBody>
                  <a:tcPr/>
                </a:tc>
                <a:extLst>
                  <a:ext uri="{0D108BD9-81ED-4DB2-BD59-A6C34878D82A}">
                    <a16:rowId xmlns:a16="http://schemas.microsoft.com/office/drawing/2014/main" val="1524062929"/>
                  </a:ext>
                </a:extLst>
              </a:tr>
              <a:tr h="258415">
                <a:tc>
                  <a:txBody>
                    <a:bodyPr/>
                    <a:lstStyle/>
                    <a:p>
                      <a:pPr algn="ctr"/>
                      <a:r>
                        <a:rPr lang="en-US" sz="1200" dirty="0">
                          <a:latin typeface="Times New Roman" panose="02020603050405020304" pitchFamily="18" charset="0"/>
                          <a:cs typeface="Times New Roman" panose="02020603050405020304" pitchFamily="18" charset="0"/>
                        </a:rPr>
                        <a:t>Intercept</a:t>
                      </a:r>
                    </a:p>
                  </a:txBody>
                  <a:tcPr/>
                </a:tc>
                <a:tc>
                  <a:txBody>
                    <a:bodyPr/>
                    <a:lstStyle/>
                    <a:p>
                      <a:pPr algn="ctr"/>
                      <a:r>
                        <a:rPr lang="en-US" sz="1200" dirty="0">
                          <a:latin typeface="Times New Roman" panose="02020603050405020304" pitchFamily="18" charset="0"/>
                          <a:cs typeface="Times New Roman" panose="02020603050405020304" pitchFamily="18" charset="0"/>
                        </a:rPr>
                        <a:t>24.58</a:t>
                      </a:r>
                    </a:p>
                  </a:txBody>
                  <a:tcPr/>
                </a:tc>
                <a:extLst>
                  <a:ext uri="{0D108BD9-81ED-4DB2-BD59-A6C34878D82A}">
                    <a16:rowId xmlns:a16="http://schemas.microsoft.com/office/drawing/2014/main" val="2851064121"/>
                  </a:ext>
                </a:extLst>
              </a:tr>
              <a:tr h="285344">
                <a:tc>
                  <a:txBody>
                    <a:bodyPr/>
                    <a:lstStyle/>
                    <a:p>
                      <a:pPr algn="ctr"/>
                      <a:r>
                        <a:rPr lang="en-US" sz="1200" dirty="0">
                          <a:solidFill>
                            <a:srgbClr val="C00000"/>
                          </a:solidFill>
                          <a:latin typeface="Times New Roman" panose="02020603050405020304" pitchFamily="18" charset="0"/>
                          <a:cs typeface="Times New Roman" panose="02020603050405020304" pitchFamily="18" charset="0"/>
                        </a:rPr>
                        <a:t>Developed open space</a:t>
                      </a:r>
                    </a:p>
                  </a:txBody>
                  <a:tcPr/>
                </a:tc>
                <a:tc>
                  <a:txBody>
                    <a:bodyPr/>
                    <a:lstStyle/>
                    <a:p>
                      <a:pPr algn="ctr"/>
                      <a:r>
                        <a:rPr lang="en-US" sz="1200" dirty="0">
                          <a:solidFill>
                            <a:srgbClr val="C00000"/>
                          </a:solidFill>
                          <a:latin typeface="Times New Roman" panose="02020603050405020304" pitchFamily="18" charset="0"/>
                          <a:cs typeface="Times New Roman" panose="02020603050405020304" pitchFamily="18" charset="0"/>
                        </a:rPr>
                        <a:t>0.19</a:t>
                      </a:r>
                    </a:p>
                  </a:txBody>
                  <a:tcPr/>
                </a:tc>
                <a:extLst>
                  <a:ext uri="{0D108BD9-81ED-4DB2-BD59-A6C34878D82A}">
                    <a16:rowId xmlns:a16="http://schemas.microsoft.com/office/drawing/2014/main" val="1455138475"/>
                  </a:ext>
                </a:extLst>
              </a:tr>
              <a:tr h="354300">
                <a:tc>
                  <a:txBody>
                    <a:bodyPr/>
                    <a:lstStyle/>
                    <a:p>
                      <a:pPr algn="ctr"/>
                      <a:r>
                        <a:rPr lang="en-US" sz="1200" dirty="0">
                          <a:solidFill>
                            <a:srgbClr val="C00000"/>
                          </a:solidFill>
                          <a:latin typeface="Times New Roman" panose="02020603050405020304" pitchFamily="18" charset="0"/>
                          <a:cs typeface="Times New Roman" panose="02020603050405020304" pitchFamily="18" charset="0"/>
                        </a:rPr>
                        <a:t>Developed low intensity</a:t>
                      </a:r>
                    </a:p>
                  </a:txBody>
                  <a:tcPr/>
                </a:tc>
                <a:tc>
                  <a:txBody>
                    <a:bodyPr/>
                    <a:lstStyle/>
                    <a:p>
                      <a:pPr algn="ctr"/>
                      <a:r>
                        <a:rPr lang="en-US" sz="1200" dirty="0">
                          <a:solidFill>
                            <a:srgbClr val="C00000"/>
                          </a:solidFill>
                          <a:latin typeface="Times New Roman" panose="02020603050405020304" pitchFamily="18" charset="0"/>
                          <a:cs typeface="Times New Roman" panose="02020603050405020304" pitchFamily="18" charset="0"/>
                        </a:rPr>
                        <a:t>1.85</a:t>
                      </a:r>
                    </a:p>
                  </a:txBody>
                  <a:tcPr/>
                </a:tc>
                <a:extLst>
                  <a:ext uri="{0D108BD9-81ED-4DB2-BD59-A6C34878D82A}">
                    <a16:rowId xmlns:a16="http://schemas.microsoft.com/office/drawing/2014/main" val="2664467226"/>
                  </a:ext>
                </a:extLst>
              </a:tr>
              <a:tr h="354300">
                <a:tc>
                  <a:txBody>
                    <a:bodyPr/>
                    <a:lstStyle/>
                    <a:p>
                      <a:pPr algn="ctr"/>
                      <a:r>
                        <a:rPr lang="en-US" sz="1200" dirty="0">
                          <a:solidFill>
                            <a:srgbClr val="C00000"/>
                          </a:solidFill>
                          <a:latin typeface="Times New Roman" panose="02020603050405020304" pitchFamily="18" charset="0"/>
                          <a:cs typeface="Times New Roman" panose="02020603050405020304" pitchFamily="18" charset="0"/>
                        </a:rPr>
                        <a:t>Developed medium intensity</a:t>
                      </a:r>
                    </a:p>
                  </a:txBody>
                  <a:tcPr/>
                </a:tc>
                <a:tc>
                  <a:txBody>
                    <a:bodyPr/>
                    <a:lstStyle/>
                    <a:p>
                      <a:pPr algn="ctr"/>
                      <a:r>
                        <a:rPr lang="en-US" sz="1200" dirty="0">
                          <a:solidFill>
                            <a:srgbClr val="C00000"/>
                          </a:solidFill>
                          <a:latin typeface="Times New Roman" panose="02020603050405020304" pitchFamily="18" charset="0"/>
                          <a:cs typeface="Times New Roman" panose="02020603050405020304" pitchFamily="18" charset="0"/>
                        </a:rPr>
                        <a:t>1.50</a:t>
                      </a:r>
                    </a:p>
                  </a:txBody>
                  <a:tcPr/>
                </a:tc>
                <a:extLst>
                  <a:ext uri="{0D108BD9-81ED-4DB2-BD59-A6C34878D82A}">
                    <a16:rowId xmlns:a16="http://schemas.microsoft.com/office/drawing/2014/main" val="932998234"/>
                  </a:ext>
                </a:extLst>
              </a:tr>
              <a:tr h="354300">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Developed high intensity</a:t>
                      </a: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-1.86</a:t>
                      </a:r>
                    </a:p>
                  </a:txBody>
                  <a:tcPr/>
                </a:tc>
                <a:extLst>
                  <a:ext uri="{0D108BD9-81ED-4DB2-BD59-A6C34878D82A}">
                    <a16:rowId xmlns:a16="http://schemas.microsoft.com/office/drawing/2014/main" val="526079065"/>
                  </a:ext>
                </a:extLst>
              </a:tr>
              <a:tr h="354300">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Shrub</a:t>
                      </a: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-1.56</a:t>
                      </a:r>
                    </a:p>
                  </a:txBody>
                  <a:tcPr/>
                </a:tc>
                <a:extLst>
                  <a:ext uri="{0D108BD9-81ED-4DB2-BD59-A6C34878D82A}">
                    <a16:rowId xmlns:a16="http://schemas.microsoft.com/office/drawing/2014/main" val="3032850732"/>
                  </a:ext>
                </a:extLst>
              </a:tr>
              <a:tr h="354300">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Grassland</a:t>
                      </a: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-0.46</a:t>
                      </a:r>
                    </a:p>
                  </a:txBody>
                  <a:tcPr/>
                </a:tc>
                <a:extLst>
                  <a:ext uri="{0D108BD9-81ED-4DB2-BD59-A6C34878D82A}">
                    <a16:rowId xmlns:a16="http://schemas.microsoft.com/office/drawing/2014/main" val="1299286195"/>
                  </a:ext>
                </a:extLst>
              </a:tr>
              <a:tr h="354300">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Barren</a:t>
                      </a: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-0.22</a:t>
                      </a:r>
                    </a:p>
                  </a:txBody>
                  <a:tcPr/>
                </a:tc>
                <a:extLst>
                  <a:ext uri="{0D108BD9-81ED-4DB2-BD59-A6C34878D82A}">
                    <a16:rowId xmlns:a16="http://schemas.microsoft.com/office/drawing/2014/main" val="829657367"/>
                  </a:ext>
                </a:extLst>
              </a:tr>
              <a:tr h="354300">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Cultivated crops</a:t>
                      </a:r>
                    </a:p>
                  </a:txBody>
                  <a:tcPr/>
                </a:tc>
                <a:tc>
                  <a:txBody>
                    <a:bodyPr/>
                    <a:lstStyle/>
                    <a:p>
                      <a:pPr algn="ctr"/>
                      <a:r>
                        <a:rPr lang="en-US" sz="1200" dirty="0">
                          <a:solidFill>
                            <a:schemeClr val="tx1"/>
                          </a:solidFill>
                          <a:latin typeface="Times New Roman" panose="02020603050405020304" pitchFamily="18" charset="0"/>
                          <a:cs typeface="Times New Roman" panose="02020603050405020304" pitchFamily="18" charset="0"/>
                        </a:rPr>
                        <a:t>0.22</a:t>
                      </a:r>
                    </a:p>
                  </a:txBody>
                  <a:tcPr/>
                </a:tc>
                <a:extLst>
                  <a:ext uri="{0D108BD9-81ED-4DB2-BD59-A6C34878D82A}">
                    <a16:rowId xmlns:a16="http://schemas.microsoft.com/office/drawing/2014/main" val="1492320727"/>
                  </a:ext>
                </a:extLst>
              </a:tr>
            </a:tbl>
          </a:graphicData>
        </a:graphic>
      </p:graphicFrame>
      <p:sp>
        <p:nvSpPr>
          <p:cNvPr id="7" name="TextBox 6">
            <a:extLst>
              <a:ext uri="{FF2B5EF4-FFF2-40B4-BE49-F238E27FC236}">
                <a16:creationId xmlns:a16="http://schemas.microsoft.com/office/drawing/2014/main" id="{F810A6AD-B232-73DA-0437-E2A97497BFA0}"/>
              </a:ext>
            </a:extLst>
          </p:cNvPr>
          <p:cNvSpPr txBox="1"/>
          <p:nvPr/>
        </p:nvSpPr>
        <p:spPr>
          <a:xfrm>
            <a:off x="264853" y="1020037"/>
            <a:ext cx="2999411" cy="338554"/>
          </a:xfrm>
          <a:prstGeom prst="rect">
            <a:avLst/>
          </a:prstGeom>
          <a:noFill/>
        </p:spPr>
        <p:txBody>
          <a:bodyPr wrap="none" rtlCol="0">
            <a:spAutoFit/>
          </a:bodyPr>
          <a:lstStyle/>
          <a:p>
            <a:r>
              <a:rPr lang="en-US" sz="1600" b="1" dirty="0"/>
              <a:t>(a) LASSO Regression Coefficients</a:t>
            </a:r>
          </a:p>
        </p:txBody>
      </p:sp>
      <p:sp>
        <p:nvSpPr>
          <p:cNvPr id="8" name="TextBox 7">
            <a:extLst>
              <a:ext uri="{FF2B5EF4-FFF2-40B4-BE49-F238E27FC236}">
                <a16:creationId xmlns:a16="http://schemas.microsoft.com/office/drawing/2014/main" id="{174AF28B-A545-CA1E-B474-751C41338E6A}"/>
              </a:ext>
            </a:extLst>
          </p:cNvPr>
          <p:cNvSpPr txBox="1"/>
          <p:nvPr/>
        </p:nvSpPr>
        <p:spPr>
          <a:xfrm>
            <a:off x="4359960" y="1020037"/>
            <a:ext cx="2959785" cy="338554"/>
          </a:xfrm>
          <a:prstGeom prst="rect">
            <a:avLst/>
          </a:prstGeom>
          <a:noFill/>
        </p:spPr>
        <p:txBody>
          <a:bodyPr wrap="none" rtlCol="0">
            <a:spAutoFit/>
          </a:bodyPr>
          <a:lstStyle/>
          <a:p>
            <a:r>
              <a:rPr lang="en-US" sz="1600" b="1" dirty="0"/>
              <a:t>(b) Ridge Regression Coefficients</a:t>
            </a:r>
          </a:p>
        </p:txBody>
      </p:sp>
      <p:sp>
        <p:nvSpPr>
          <p:cNvPr id="10" name="TextBox 9">
            <a:extLst>
              <a:ext uri="{FF2B5EF4-FFF2-40B4-BE49-F238E27FC236}">
                <a16:creationId xmlns:a16="http://schemas.microsoft.com/office/drawing/2014/main" id="{5D94712F-71D4-423B-6739-BB1FC787AC39}"/>
              </a:ext>
            </a:extLst>
          </p:cNvPr>
          <p:cNvSpPr txBox="1"/>
          <p:nvPr/>
        </p:nvSpPr>
        <p:spPr>
          <a:xfrm>
            <a:off x="8310156" y="1020037"/>
            <a:ext cx="3327514" cy="338554"/>
          </a:xfrm>
          <a:prstGeom prst="rect">
            <a:avLst/>
          </a:prstGeom>
          <a:noFill/>
        </p:spPr>
        <p:txBody>
          <a:bodyPr wrap="none" rtlCol="0">
            <a:spAutoFit/>
          </a:bodyPr>
          <a:lstStyle/>
          <a:p>
            <a:r>
              <a:rPr lang="en-US" sz="1600" b="1" dirty="0"/>
              <a:t>(c) Elastic Net Regression Coefficients</a:t>
            </a:r>
          </a:p>
        </p:txBody>
      </p:sp>
      <p:sp>
        <p:nvSpPr>
          <p:cNvPr id="11" name="TextBox 10">
            <a:extLst>
              <a:ext uri="{FF2B5EF4-FFF2-40B4-BE49-F238E27FC236}">
                <a16:creationId xmlns:a16="http://schemas.microsoft.com/office/drawing/2014/main" id="{21B0CA87-ED65-E572-656A-575AE067D3FC}"/>
              </a:ext>
            </a:extLst>
          </p:cNvPr>
          <p:cNvSpPr txBox="1"/>
          <p:nvPr/>
        </p:nvSpPr>
        <p:spPr>
          <a:xfrm>
            <a:off x="4259286" y="5468630"/>
            <a:ext cx="7378384" cy="830997"/>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	Two criterion in selecting land cover covariates: (1) positive; (2) coefficient is large; (3) least number of covariates included.</a:t>
            </a:r>
          </a:p>
          <a:p>
            <a:pPr algn="just"/>
            <a:r>
              <a:rPr lang="en-US" sz="1200" dirty="0">
                <a:latin typeface="Times New Roman" panose="02020603050405020304" pitchFamily="18" charset="0"/>
                <a:cs typeface="Times New Roman" panose="02020603050405020304" pitchFamily="18" charset="0"/>
              </a:rPr>
              <a:t>	Therefore, 3 land cover predictors are included: (1) Developed low intensity (DLI); (2) Developed </a:t>
            </a:r>
          </a:p>
          <a:p>
            <a:pPr algn="just"/>
            <a:r>
              <a:rPr lang="en-US" sz="1200" dirty="0">
                <a:latin typeface="Times New Roman" panose="02020603050405020304" pitchFamily="18" charset="0"/>
                <a:cs typeface="Times New Roman" panose="02020603050405020304" pitchFamily="18" charset="0"/>
              </a:rPr>
              <a:t>medium intensity (DMI); (3) Developed open space (DOS).</a:t>
            </a:r>
          </a:p>
        </p:txBody>
      </p:sp>
      <p:sp>
        <p:nvSpPr>
          <p:cNvPr id="12" name="TextBox 11">
            <a:extLst>
              <a:ext uri="{FF2B5EF4-FFF2-40B4-BE49-F238E27FC236}">
                <a16:creationId xmlns:a16="http://schemas.microsoft.com/office/drawing/2014/main" id="{C2E39338-AD41-2711-339D-D7243842AD78}"/>
              </a:ext>
            </a:extLst>
          </p:cNvPr>
          <p:cNvSpPr txBox="1"/>
          <p:nvPr/>
        </p:nvSpPr>
        <p:spPr>
          <a:xfrm>
            <a:off x="337309" y="196766"/>
            <a:ext cx="5773312"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Linear Predictor: Land Cover Covariates Selection</a:t>
            </a:r>
          </a:p>
        </p:txBody>
      </p:sp>
    </p:spTree>
    <p:extLst>
      <p:ext uri="{BB962C8B-B14F-4D97-AF65-F5344CB8AC3E}">
        <p14:creationId xmlns:p14="http://schemas.microsoft.com/office/powerpoint/2010/main" val="1164695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5" name="Group 34">
            <a:extLst>
              <a:ext uri="{FF2B5EF4-FFF2-40B4-BE49-F238E27FC236}">
                <a16:creationId xmlns:a16="http://schemas.microsoft.com/office/drawing/2014/main" id="{7C12B192-3327-150E-6694-AC9E11E35EF4}"/>
              </a:ext>
            </a:extLst>
          </p:cNvPr>
          <p:cNvGrpSpPr/>
          <p:nvPr/>
        </p:nvGrpSpPr>
        <p:grpSpPr>
          <a:xfrm>
            <a:off x="1257038" y="372234"/>
            <a:ext cx="9626749" cy="5664425"/>
            <a:chOff x="1257039" y="372234"/>
            <a:chExt cx="9189780" cy="5664425"/>
          </a:xfrm>
        </p:grpSpPr>
        <p:grpSp>
          <p:nvGrpSpPr>
            <p:cNvPr id="30" name="Group 29">
              <a:extLst>
                <a:ext uri="{FF2B5EF4-FFF2-40B4-BE49-F238E27FC236}">
                  <a16:creationId xmlns:a16="http://schemas.microsoft.com/office/drawing/2014/main" id="{E0616076-E1D9-A08C-A7CD-3D5F62F2C4A9}"/>
                </a:ext>
              </a:extLst>
            </p:cNvPr>
            <p:cNvGrpSpPr/>
            <p:nvPr/>
          </p:nvGrpSpPr>
          <p:grpSpPr>
            <a:xfrm>
              <a:off x="1257039" y="372234"/>
              <a:ext cx="9189780" cy="5664425"/>
              <a:chOff x="1248946" y="210392"/>
              <a:chExt cx="9467445" cy="5526861"/>
            </a:xfrm>
          </p:grpSpPr>
          <p:grpSp>
            <p:nvGrpSpPr>
              <p:cNvPr id="28" name="Group 27">
                <a:extLst>
                  <a:ext uri="{FF2B5EF4-FFF2-40B4-BE49-F238E27FC236}">
                    <a16:creationId xmlns:a16="http://schemas.microsoft.com/office/drawing/2014/main" id="{C2AC4FC6-85F1-E7C2-62DF-EF212F34B92A}"/>
                  </a:ext>
                </a:extLst>
              </p:cNvPr>
              <p:cNvGrpSpPr/>
              <p:nvPr/>
            </p:nvGrpSpPr>
            <p:grpSpPr>
              <a:xfrm>
                <a:off x="1248946" y="210392"/>
                <a:ext cx="9367804" cy="5526861"/>
                <a:chOff x="299556" y="2136297"/>
                <a:chExt cx="10388344" cy="6279420"/>
              </a:xfrm>
            </p:grpSpPr>
            <p:grpSp>
              <p:nvGrpSpPr>
                <p:cNvPr id="26" name="Group 25">
                  <a:extLst>
                    <a:ext uri="{FF2B5EF4-FFF2-40B4-BE49-F238E27FC236}">
                      <a16:creationId xmlns:a16="http://schemas.microsoft.com/office/drawing/2014/main" id="{9692F1AD-FB2D-7FB4-BD3B-588BBFA90E60}"/>
                    </a:ext>
                  </a:extLst>
                </p:cNvPr>
                <p:cNvGrpSpPr/>
                <p:nvPr/>
              </p:nvGrpSpPr>
              <p:grpSpPr>
                <a:xfrm>
                  <a:off x="299556" y="2136297"/>
                  <a:ext cx="10388344" cy="6279420"/>
                  <a:chOff x="890275" y="291313"/>
                  <a:chExt cx="10388344" cy="6279420"/>
                </a:xfrm>
              </p:grpSpPr>
              <p:grpSp>
                <p:nvGrpSpPr>
                  <p:cNvPr id="23" name="Group 22">
                    <a:extLst>
                      <a:ext uri="{FF2B5EF4-FFF2-40B4-BE49-F238E27FC236}">
                        <a16:creationId xmlns:a16="http://schemas.microsoft.com/office/drawing/2014/main" id="{180C8AC8-CD54-250D-92A9-F6F03A6216F8}"/>
                      </a:ext>
                    </a:extLst>
                  </p:cNvPr>
                  <p:cNvGrpSpPr/>
                  <p:nvPr/>
                </p:nvGrpSpPr>
                <p:grpSpPr>
                  <a:xfrm>
                    <a:off x="890275" y="291313"/>
                    <a:ext cx="10388344" cy="6279420"/>
                    <a:chOff x="890275" y="291313"/>
                    <a:chExt cx="10388344" cy="6279420"/>
                  </a:xfrm>
                </p:grpSpPr>
                <p:grpSp>
                  <p:nvGrpSpPr>
                    <p:cNvPr id="17" name="Group 16">
                      <a:extLst>
                        <a:ext uri="{FF2B5EF4-FFF2-40B4-BE49-F238E27FC236}">
                          <a16:creationId xmlns:a16="http://schemas.microsoft.com/office/drawing/2014/main" id="{093011C4-F636-3613-F6E1-1195FBD5D5D5}"/>
                        </a:ext>
                      </a:extLst>
                    </p:cNvPr>
                    <p:cNvGrpSpPr/>
                    <p:nvPr/>
                  </p:nvGrpSpPr>
                  <p:grpSpPr>
                    <a:xfrm>
                      <a:off x="987228" y="291313"/>
                      <a:ext cx="10291391" cy="6279420"/>
                      <a:chOff x="1797179" y="180051"/>
                      <a:chExt cx="9523436" cy="5606915"/>
                    </a:xfrm>
                  </p:grpSpPr>
                  <p:grpSp>
                    <p:nvGrpSpPr>
                      <p:cNvPr id="14" name="Group 13">
                        <a:extLst>
                          <a:ext uri="{FF2B5EF4-FFF2-40B4-BE49-F238E27FC236}">
                            <a16:creationId xmlns:a16="http://schemas.microsoft.com/office/drawing/2014/main" id="{DBD74AC5-8077-CBA4-079F-812BDAB0BD5F}"/>
                          </a:ext>
                        </a:extLst>
                      </p:cNvPr>
                      <p:cNvGrpSpPr/>
                      <p:nvPr/>
                    </p:nvGrpSpPr>
                    <p:grpSpPr>
                      <a:xfrm>
                        <a:off x="1797179" y="1334024"/>
                        <a:ext cx="4388539" cy="4452942"/>
                        <a:chOff x="1964414" y="686662"/>
                        <a:chExt cx="4388539" cy="4452942"/>
                      </a:xfrm>
                    </p:grpSpPr>
                    <p:grpSp>
                      <p:nvGrpSpPr>
                        <p:cNvPr id="8" name="Group 7">
                          <a:extLst>
                            <a:ext uri="{FF2B5EF4-FFF2-40B4-BE49-F238E27FC236}">
                              <a16:creationId xmlns:a16="http://schemas.microsoft.com/office/drawing/2014/main" id="{B97AF2A7-7340-6F19-C774-3B7D030D4478}"/>
                            </a:ext>
                          </a:extLst>
                        </p:cNvPr>
                        <p:cNvGrpSpPr/>
                        <p:nvPr/>
                      </p:nvGrpSpPr>
                      <p:grpSpPr>
                        <a:xfrm>
                          <a:off x="1964414" y="686662"/>
                          <a:ext cx="4298821" cy="2226471"/>
                          <a:chOff x="321731" y="557189"/>
                          <a:chExt cx="11548537" cy="5743618"/>
                        </a:xfrm>
                      </p:grpSpPr>
                      <p:pic>
                        <p:nvPicPr>
                          <p:cNvPr id="5" name="Picture 4" descr="Chart, histogram&#10;&#10;Description automatically generated">
                            <a:extLst>
                              <a:ext uri="{FF2B5EF4-FFF2-40B4-BE49-F238E27FC236}">
                                <a16:creationId xmlns:a16="http://schemas.microsoft.com/office/drawing/2014/main" id="{DB4CBF33-5F5E-45BF-B3B5-2D83F98EC125}"/>
                              </a:ext>
                            </a:extLst>
                          </p:cNvPr>
                          <p:cNvPicPr>
                            <a:picLocks noChangeAspect="1"/>
                          </p:cNvPicPr>
                          <p:nvPr/>
                        </p:nvPicPr>
                        <p:blipFill rotWithShape="1">
                          <a:blip r:embed="rId2"/>
                          <a:srcRect t="1465" r="-3" b="-3"/>
                          <a:stretch/>
                        </p:blipFill>
                        <p:spPr>
                          <a:xfrm>
                            <a:off x="321731" y="557189"/>
                            <a:ext cx="5668684" cy="5743618"/>
                          </a:xfrm>
                          <a:prstGeom prst="rect">
                            <a:avLst/>
                          </a:prstGeom>
                        </p:spPr>
                      </p:pic>
                      <p:pic>
                        <p:nvPicPr>
                          <p:cNvPr id="7" name="Picture 6" descr="Chart&#10;&#10;Description automatically generated">
                            <a:extLst>
                              <a:ext uri="{FF2B5EF4-FFF2-40B4-BE49-F238E27FC236}">
                                <a16:creationId xmlns:a16="http://schemas.microsoft.com/office/drawing/2014/main" id="{E6D4A524-33A9-2FDD-5C9D-7D84DD309687}"/>
                              </a:ext>
                            </a:extLst>
                          </p:cNvPr>
                          <p:cNvPicPr>
                            <a:picLocks noChangeAspect="1"/>
                          </p:cNvPicPr>
                          <p:nvPr/>
                        </p:nvPicPr>
                        <p:blipFill rotWithShape="1">
                          <a:blip r:embed="rId3"/>
                          <a:srcRect t="957" r="-3" b="612"/>
                          <a:stretch/>
                        </p:blipFill>
                        <p:spPr>
                          <a:xfrm>
                            <a:off x="6195375" y="557189"/>
                            <a:ext cx="5674893" cy="5743618"/>
                          </a:xfrm>
                          <a:prstGeom prst="rect">
                            <a:avLst/>
                          </a:prstGeom>
                        </p:spPr>
                      </p:pic>
                    </p:grpSp>
                    <p:pic>
                      <p:nvPicPr>
                        <p:cNvPr id="10" name="Picture 9" descr="Chart, scatter chart&#10;&#10;Description automatically generated">
                          <a:extLst>
                            <a:ext uri="{FF2B5EF4-FFF2-40B4-BE49-F238E27FC236}">
                              <a16:creationId xmlns:a16="http://schemas.microsoft.com/office/drawing/2014/main" id="{FA9054C1-EAE5-BC0B-66EE-F36A4FB2F6A2}"/>
                            </a:ext>
                          </a:extLst>
                        </p:cNvPr>
                        <p:cNvPicPr>
                          <a:picLocks noChangeAspect="1"/>
                        </p:cNvPicPr>
                        <p:nvPr/>
                      </p:nvPicPr>
                      <p:blipFill>
                        <a:blip r:embed="rId4"/>
                        <a:stretch>
                          <a:fillRect/>
                        </a:stretch>
                      </p:blipFill>
                      <p:spPr>
                        <a:xfrm>
                          <a:off x="2038394" y="2913133"/>
                          <a:ext cx="2112420" cy="2226471"/>
                        </a:xfrm>
                        <a:prstGeom prst="rect">
                          <a:avLst/>
                        </a:prstGeom>
                      </p:spPr>
                    </p:pic>
                    <p:pic>
                      <p:nvPicPr>
                        <p:cNvPr id="13" name="Picture 12" descr="Chart&#10;&#10;Description automatically generated">
                          <a:extLst>
                            <a:ext uri="{FF2B5EF4-FFF2-40B4-BE49-F238E27FC236}">
                              <a16:creationId xmlns:a16="http://schemas.microsoft.com/office/drawing/2014/main" id="{8288E52F-2783-CAC2-D7AC-795B28721538}"/>
                            </a:ext>
                          </a:extLst>
                        </p:cNvPr>
                        <p:cNvPicPr>
                          <a:picLocks noChangeAspect="1"/>
                        </p:cNvPicPr>
                        <p:nvPr/>
                      </p:nvPicPr>
                      <p:blipFill>
                        <a:blip r:embed="rId5"/>
                        <a:stretch>
                          <a:fillRect/>
                        </a:stretch>
                      </p:blipFill>
                      <p:spPr>
                        <a:xfrm>
                          <a:off x="4150816" y="2913132"/>
                          <a:ext cx="2202137" cy="2226471"/>
                        </a:xfrm>
                        <a:prstGeom prst="rect">
                          <a:avLst/>
                        </a:prstGeom>
                      </p:spPr>
                    </p:pic>
                  </p:grpSp>
                  <p:pic>
                    <p:nvPicPr>
                      <p:cNvPr id="16" name="Picture 15">
                        <a:extLst>
                          <a:ext uri="{FF2B5EF4-FFF2-40B4-BE49-F238E27FC236}">
                            <a16:creationId xmlns:a16="http://schemas.microsoft.com/office/drawing/2014/main" id="{99DA118C-EA70-C8CE-BA6A-D59AB7B6344E}"/>
                          </a:ext>
                        </a:extLst>
                      </p:cNvPr>
                      <p:cNvPicPr>
                        <a:picLocks noChangeAspect="1"/>
                      </p:cNvPicPr>
                      <p:nvPr/>
                    </p:nvPicPr>
                    <p:blipFill>
                      <a:blip r:embed="rId6"/>
                      <a:stretch>
                        <a:fillRect/>
                      </a:stretch>
                    </p:blipFill>
                    <p:spPr>
                      <a:xfrm>
                        <a:off x="6185718" y="180051"/>
                        <a:ext cx="5134897" cy="4854691"/>
                      </a:xfrm>
                      <a:prstGeom prst="rect">
                        <a:avLst/>
                      </a:prstGeom>
                    </p:spPr>
                  </p:pic>
                </p:grpSp>
                <p:sp>
                  <p:nvSpPr>
                    <p:cNvPr id="18" name="TextBox 17">
                      <a:extLst>
                        <a:ext uri="{FF2B5EF4-FFF2-40B4-BE49-F238E27FC236}">
                          <a16:creationId xmlns:a16="http://schemas.microsoft.com/office/drawing/2014/main" id="{A890BC9B-4446-3D56-3086-26B2A1533C29}"/>
                        </a:ext>
                      </a:extLst>
                    </p:cNvPr>
                    <p:cNvSpPr txBox="1"/>
                    <p:nvPr/>
                  </p:nvSpPr>
                  <p:spPr>
                    <a:xfrm>
                      <a:off x="1277966" y="685574"/>
                      <a:ext cx="8806420" cy="341193"/>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Moran’s I Analysis on Census Block Population Density Data</a:t>
                      </a:r>
                    </a:p>
                  </p:txBody>
                </p:sp>
                <p:sp>
                  <p:nvSpPr>
                    <p:cNvPr id="19" name="TextBox 18">
                      <a:extLst>
                        <a:ext uri="{FF2B5EF4-FFF2-40B4-BE49-F238E27FC236}">
                          <a16:creationId xmlns:a16="http://schemas.microsoft.com/office/drawing/2014/main" id="{0EEA9A1E-7063-3876-A00E-365F551CEC80}"/>
                        </a:ext>
                      </a:extLst>
                    </p:cNvPr>
                    <p:cNvSpPr txBox="1"/>
                    <p:nvPr/>
                  </p:nvSpPr>
                  <p:spPr>
                    <a:xfrm>
                      <a:off x="890275" y="1461925"/>
                      <a:ext cx="388455" cy="307073"/>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(a)</a:t>
                      </a:r>
                    </a:p>
                  </p:txBody>
                </p:sp>
                <p:sp>
                  <p:nvSpPr>
                    <p:cNvPr id="20" name="TextBox 19">
                      <a:extLst>
                        <a:ext uri="{FF2B5EF4-FFF2-40B4-BE49-F238E27FC236}">
                          <a16:creationId xmlns:a16="http://schemas.microsoft.com/office/drawing/2014/main" id="{747ADECB-594E-477F-4AE2-A996EA1123E9}"/>
                        </a:ext>
                      </a:extLst>
                    </p:cNvPr>
                    <p:cNvSpPr txBox="1"/>
                    <p:nvPr/>
                  </p:nvSpPr>
                  <p:spPr>
                    <a:xfrm>
                      <a:off x="3267492" y="1461925"/>
                      <a:ext cx="397195" cy="307073"/>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a:t>
                      </a:r>
                    </a:p>
                  </p:txBody>
                </p:sp>
                <p:sp>
                  <p:nvSpPr>
                    <p:cNvPr id="21" name="TextBox 20">
                      <a:extLst>
                        <a:ext uri="{FF2B5EF4-FFF2-40B4-BE49-F238E27FC236}">
                          <a16:creationId xmlns:a16="http://schemas.microsoft.com/office/drawing/2014/main" id="{28E9182F-4806-513F-8249-402F28C50808}"/>
                        </a:ext>
                      </a:extLst>
                    </p:cNvPr>
                    <p:cNvSpPr txBox="1"/>
                    <p:nvPr/>
                  </p:nvSpPr>
                  <p:spPr>
                    <a:xfrm>
                      <a:off x="895791" y="3920187"/>
                      <a:ext cx="388455" cy="307073"/>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(c)</a:t>
                      </a:r>
                    </a:p>
                  </p:txBody>
                </p:sp>
                <p:sp>
                  <p:nvSpPr>
                    <p:cNvPr id="22" name="TextBox 21">
                      <a:extLst>
                        <a:ext uri="{FF2B5EF4-FFF2-40B4-BE49-F238E27FC236}">
                          <a16:creationId xmlns:a16="http://schemas.microsoft.com/office/drawing/2014/main" id="{CCE1F585-FF77-5BED-E5D5-E71EC1FE7779}"/>
                        </a:ext>
                      </a:extLst>
                    </p:cNvPr>
                    <p:cNvSpPr txBox="1"/>
                    <p:nvPr/>
                  </p:nvSpPr>
                  <p:spPr>
                    <a:xfrm>
                      <a:off x="3352269" y="3920186"/>
                      <a:ext cx="397195" cy="307073"/>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(d)</a:t>
                      </a:r>
                    </a:p>
                  </p:txBody>
                </p:sp>
              </p:grpSp>
              <p:sp>
                <p:nvSpPr>
                  <p:cNvPr id="25" name="TextBox 24">
                    <a:extLst>
                      <a:ext uri="{FF2B5EF4-FFF2-40B4-BE49-F238E27FC236}">
                        <a16:creationId xmlns:a16="http://schemas.microsoft.com/office/drawing/2014/main" id="{8E658942-87BE-C88E-202A-30AA2B3AC878}"/>
                      </a:ext>
                    </a:extLst>
                  </p:cNvPr>
                  <p:cNvSpPr txBox="1"/>
                  <p:nvPr/>
                </p:nvSpPr>
                <p:spPr>
                  <a:xfrm>
                    <a:off x="7386350" y="1771839"/>
                    <a:ext cx="1997958" cy="349684"/>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Visual Experiments</a:t>
                    </a:r>
                  </a:p>
                </p:txBody>
              </p:sp>
            </p:grpSp>
            <p:sp>
              <p:nvSpPr>
                <p:cNvPr id="27" name="TextBox 26">
                  <a:extLst>
                    <a:ext uri="{FF2B5EF4-FFF2-40B4-BE49-F238E27FC236}">
                      <a16:creationId xmlns:a16="http://schemas.microsoft.com/office/drawing/2014/main" id="{46FBFAFD-43F4-E87D-4FC9-9FA1F9F130EC}"/>
                    </a:ext>
                  </a:extLst>
                </p:cNvPr>
                <p:cNvSpPr txBox="1"/>
                <p:nvPr/>
              </p:nvSpPr>
              <p:spPr>
                <a:xfrm>
                  <a:off x="5133538" y="3306907"/>
                  <a:ext cx="388455" cy="307073"/>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(e)</a:t>
                  </a:r>
                </a:p>
              </p:txBody>
            </p:sp>
          </p:grpSp>
          <p:sp>
            <p:nvSpPr>
              <p:cNvPr id="29" name="TextBox 28">
                <a:extLst>
                  <a:ext uri="{FF2B5EF4-FFF2-40B4-BE49-F238E27FC236}">
                    <a16:creationId xmlns:a16="http://schemas.microsoft.com/office/drawing/2014/main" id="{4FE6D6D0-CAC5-D784-15C4-AA679E5B0586}"/>
                  </a:ext>
                </a:extLst>
              </p:cNvPr>
              <p:cNvSpPr txBox="1"/>
              <p:nvPr/>
            </p:nvSpPr>
            <p:spPr>
              <a:xfrm>
                <a:off x="5629984" y="3429000"/>
                <a:ext cx="5086407" cy="1981993"/>
              </a:xfrm>
              <a:prstGeom prst="rect">
                <a:avLst/>
              </a:prstGeom>
              <a:noFill/>
            </p:spPr>
            <p:txBody>
              <a:bodyPr wrap="square" rtlCol="0">
                <a:spAutoFit/>
              </a:bodyPr>
              <a:lstStyle/>
              <a:p>
                <a:pPr algn="just"/>
                <a:r>
                  <a:rPr lang="en-US" sz="1400" b="1" dirty="0">
                    <a:latin typeface="Times New Roman" panose="02020603050405020304" pitchFamily="18" charset="0"/>
                    <a:cs typeface="Times New Roman" panose="02020603050405020304" pitchFamily="18" charset="0"/>
                  </a:rPr>
                  <a:t>Null Hypothesis</a:t>
                </a:r>
                <a:r>
                  <a:rPr lang="en-US" sz="1400" dirty="0">
                    <a:latin typeface="Times New Roman" panose="02020603050405020304" pitchFamily="18" charset="0"/>
                    <a:cs typeface="Times New Roman" panose="02020603050405020304" pitchFamily="18" charset="0"/>
                  </a:rPr>
                  <a:t>: population is randomly distributed across spaces.</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Moran I statistic: 0.227</a:t>
                </a:r>
              </a:p>
              <a:p>
                <a:pPr algn="just"/>
                <a:r>
                  <a:rPr lang="en-US" sz="1400" dirty="0">
                    <a:latin typeface="Times New Roman" panose="02020603050405020304" pitchFamily="18" charset="0"/>
                    <a:cs typeface="Times New Roman" panose="02020603050405020304" pitchFamily="18" charset="0"/>
                  </a:rPr>
                  <a:t>P-value &lt; 2.2e-16</a:t>
                </a:r>
              </a:p>
              <a:p>
                <a:pPr algn="just"/>
                <a:endParaRPr lang="en-US" sz="1400" dirty="0">
                  <a:latin typeface="Times New Roman" panose="02020603050405020304" pitchFamily="18" charset="0"/>
                  <a:cs typeface="Times New Roman" panose="02020603050405020304" pitchFamily="18" charset="0"/>
                </a:endParaRPr>
              </a:p>
              <a:p>
                <a:pPr algn="just"/>
                <a:r>
                  <a:rPr lang="en-US" sz="1400" b="1" dirty="0">
                    <a:latin typeface="Times New Roman" panose="02020603050405020304" pitchFamily="18" charset="0"/>
                    <a:cs typeface="Times New Roman" panose="02020603050405020304" pitchFamily="18" charset="0"/>
                  </a:rPr>
                  <a:t>Conclusion</a:t>
                </a:r>
                <a:r>
                  <a:rPr lang="en-US" sz="1400" dirty="0">
                    <a:latin typeface="Times New Roman" panose="02020603050405020304" pitchFamily="18" charset="0"/>
                    <a:cs typeface="Times New Roman" panose="02020603050405020304" pitchFamily="18" charset="0"/>
                  </a:rPr>
                  <a:t>: null hypothesis is rejected that population is not randomly distributed across spaces. Census blocks with higher population density tend to be neighbors with blocks that also have higher population density.</a:t>
                </a:r>
              </a:p>
            </p:txBody>
          </p:sp>
        </p:grpSp>
        <p:sp>
          <p:nvSpPr>
            <p:cNvPr id="31" name="TextBox 30">
              <a:extLst>
                <a:ext uri="{FF2B5EF4-FFF2-40B4-BE49-F238E27FC236}">
                  <a16:creationId xmlns:a16="http://schemas.microsoft.com/office/drawing/2014/main" id="{C1856B6C-42E2-A01B-EF5F-8096F76E70C7}"/>
                </a:ext>
              </a:extLst>
            </p:cNvPr>
            <p:cNvSpPr txBox="1"/>
            <p:nvPr/>
          </p:nvSpPr>
          <p:spPr>
            <a:xfrm>
              <a:off x="5509588" y="1998831"/>
              <a:ext cx="450197"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(e.1)</a:t>
              </a:r>
            </a:p>
          </p:txBody>
        </p:sp>
        <p:sp>
          <p:nvSpPr>
            <p:cNvPr id="32" name="TextBox 31">
              <a:extLst>
                <a:ext uri="{FF2B5EF4-FFF2-40B4-BE49-F238E27FC236}">
                  <a16:creationId xmlns:a16="http://schemas.microsoft.com/office/drawing/2014/main" id="{69BF56FB-144A-492C-4090-481AA963B689}"/>
                </a:ext>
              </a:extLst>
            </p:cNvPr>
            <p:cNvSpPr txBox="1"/>
            <p:nvPr/>
          </p:nvSpPr>
          <p:spPr>
            <a:xfrm>
              <a:off x="6642815" y="1998831"/>
              <a:ext cx="450197"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(e.2)</a:t>
              </a:r>
            </a:p>
          </p:txBody>
        </p:sp>
        <p:sp>
          <p:nvSpPr>
            <p:cNvPr id="33" name="TextBox 32">
              <a:extLst>
                <a:ext uri="{FF2B5EF4-FFF2-40B4-BE49-F238E27FC236}">
                  <a16:creationId xmlns:a16="http://schemas.microsoft.com/office/drawing/2014/main" id="{60BEB637-B920-DF40-351C-4299CB71519D}"/>
                </a:ext>
              </a:extLst>
            </p:cNvPr>
            <p:cNvSpPr txBox="1"/>
            <p:nvPr/>
          </p:nvSpPr>
          <p:spPr>
            <a:xfrm>
              <a:off x="7817563" y="1996793"/>
              <a:ext cx="450197"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(e.3)</a:t>
              </a:r>
            </a:p>
          </p:txBody>
        </p:sp>
      </p:grpSp>
      <p:sp>
        <p:nvSpPr>
          <p:cNvPr id="34" name="TextBox 33">
            <a:extLst>
              <a:ext uri="{FF2B5EF4-FFF2-40B4-BE49-F238E27FC236}">
                <a16:creationId xmlns:a16="http://schemas.microsoft.com/office/drawing/2014/main" id="{D172616E-CC83-EE1B-AE6C-90E5B1C4D6D4}"/>
              </a:ext>
            </a:extLst>
          </p:cNvPr>
          <p:cNvSpPr txBox="1"/>
          <p:nvPr/>
        </p:nvSpPr>
        <p:spPr>
          <a:xfrm>
            <a:off x="9359917" y="1995788"/>
            <a:ext cx="471604"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(e.4)</a:t>
            </a:r>
          </a:p>
        </p:txBody>
      </p:sp>
    </p:spTree>
    <p:extLst>
      <p:ext uri="{BB962C8B-B14F-4D97-AF65-F5344CB8AC3E}">
        <p14:creationId xmlns:p14="http://schemas.microsoft.com/office/powerpoint/2010/main" val="2406790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59941</TotalTime>
  <Words>3241</Words>
  <Application>Microsoft Macintosh PowerPoint</Application>
  <PresentationFormat>Widescreen</PresentationFormat>
  <Paragraphs>539</Paragraphs>
  <Slides>30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Cambria Math</vt:lpstr>
      <vt:lpstr>Times New Roman</vt:lpstr>
      <vt:lpstr>Office Theme</vt:lpstr>
      <vt:lpstr>Incorporating Spatial Autocorrelation in DasymetricMapping Analysis: A Hierarchical Poisson Spatial Disaggregation Regression Model (HPSDRM)</vt:lpstr>
      <vt:lpstr>Content</vt:lpstr>
      <vt:lpstr>Introduction</vt:lpstr>
      <vt:lpstr>Methodology/Research Design</vt:lpstr>
      <vt:lpstr>Core R Package: Template Model Builder (TMB)</vt:lpstr>
      <vt:lpstr>Core R Package: Template Model Builder (TMB)</vt:lpstr>
      <vt:lpstr>PowerPoint Presentation</vt:lpstr>
      <vt:lpstr>PowerPoint Presentation</vt:lpstr>
      <vt:lpstr>PowerPoint Presentation</vt:lpstr>
      <vt:lpstr>Hierarchical Poisson Spatial Disaggregation Regression Model (HPSDRM)</vt:lpstr>
      <vt:lpstr>Simulation Experiments Area Configuration</vt:lpstr>
      <vt:lpstr>(Hierarchical) Poisson Spatial Disaggregation Regression (HPSDRM) Simulation Model Set Up</vt:lpstr>
      <vt:lpstr>Leroux CAR Model Simulation Experiment Setup</vt:lpstr>
      <vt:lpstr>Leroux CAR experiment results-Hyperparameters MMAP Estimations</vt:lpstr>
      <vt:lpstr>CAR experiment results- Model Interpolation</vt:lpstr>
      <vt:lpstr>HPSDRModel Simulation Experiment Setup</vt:lpstr>
      <vt:lpstr>HPSDRModel with both Matérn Spatial field and Leroux CAR Prior-Model Estimation (Fixed Effects MMAP Estimates)</vt:lpstr>
      <vt:lpstr>HPSDRModel with both Matérn Spatial field and Leroux CAR Prior-Model Estimations (Leroux CAR prior Hyperparameters MMAP Estimates)</vt:lpstr>
      <vt:lpstr>HPSDRModel with both Matérn field and Leroux CAR prior-Model Interpolation Assessment</vt:lpstr>
      <vt:lpstr>HPSDRModel with both Matérn Spatial field and Leroux CAR prior-Simulated Realization Visualizations</vt:lpstr>
      <vt:lpstr>Case Study: Population in Davidson County, Nashville</vt:lpstr>
      <vt:lpstr>Case Study: Population in Davidson County, Nashville</vt:lpstr>
      <vt:lpstr>Dasymetric Mapping Posterior Results: Mean Prediction Decompositions</vt:lpstr>
      <vt:lpstr>Model Fitting Posterior Summary: Model (Hyper)Parameters Posterior Samples</vt:lpstr>
      <vt:lpstr>Uncertainty Predictions</vt:lpstr>
      <vt:lpstr>Intelligent Dasymetric Mapping (IDM)</vt:lpstr>
      <vt:lpstr>Ordinary Least Squares (OLS) and Areal Weighting Mapping (AWM)</vt:lpstr>
      <vt:lpstr>Comparative Analysis</vt:lpstr>
      <vt:lpstr>Out Sample Block Population Performance</vt:lpstr>
      <vt:lpstr>Comparative Analysis-Performance Metrics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Incorporating spatial autocorrelation in dasymetric analysis: A hierarchical spatial regression model</dc:title>
  <dc:creator>He, Bowen</dc:creator>
  <cp:lastModifiedBy>He, Bowen</cp:lastModifiedBy>
  <cp:revision>171</cp:revision>
  <dcterms:created xsi:type="dcterms:W3CDTF">2022-04-21T16:29:00Z</dcterms:created>
  <dcterms:modified xsi:type="dcterms:W3CDTF">2022-08-31T04:16:26Z</dcterms:modified>
</cp:coreProperties>
</file>